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342" r:id="rId5"/>
    <p:sldId id="344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5" r:id="rId14"/>
    <p:sldId id="356" r:id="rId15"/>
    <p:sldId id="357" r:id="rId16"/>
    <p:sldId id="358" r:id="rId17"/>
    <p:sldId id="259" r:id="rId18"/>
    <p:sldId id="328" r:id="rId19"/>
    <p:sldId id="329" r:id="rId20"/>
    <p:sldId id="330" r:id="rId21"/>
    <p:sldId id="332" r:id="rId22"/>
    <p:sldId id="334" r:id="rId23"/>
    <p:sldId id="333" r:id="rId24"/>
    <p:sldId id="335" r:id="rId25"/>
    <p:sldId id="336" r:id="rId26"/>
    <p:sldId id="337" r:id="rId27"/>
    <p:sldId id="353" r:id="rId28"/>
    <p:sldId id="354" r:id="rId29"/>
    <p:sldId id="359" r:id="rId30"/>
    <p:sldId id="327" r:id="rId31"/>
  </p:sldIdLst>
  <p:sldSz cx="9144000" cy="6858000" type="screen4x3"/>
  <p:notesSz cx="9144000" cy="6858000"/>
  <p:embeddedFontLst>
    <p:embeddedFont>
      <p:font typeface="Arial" panose="020B0604020202020204" pitchFamily="34" charset="0"/>
      <p:regular r:id="rId32"/>
      <p:bold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Courier New" panose="02070309020205020404" pitchFamily="49" charset="0"/>
      <p:regular r:id="rId45"/>
    </p:embeddedFont>
    <p:embeddedFont>
      <p:font typeface="Times New Roman" panose="02020603050405020304" pitchFamily="18" charset="0"/>
      <p:regular r:id="rId46"/>
      <p: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1B5"/>
    <a:srgbClr val="FFD6D9"/>
    <a:srgbClr val="FF0000"/>
    <a:srgbClr val="50B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>
      <p:cViewPr varScale="1">
        <p:scale>
          <a:sx n="97" d="100"/>
          <a:sy n="97" d="100"/>
        </p:scale>
        <p:origin x="52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11:06:12.01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F000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6129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0039" y="221995"/>
            <a:ext cx="850392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8004" y="1462531"/>
            <a:ext cx="8047990" cy="4549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F000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12405" y="6567128"/>
            <a:ext cx="349884" cy="25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42875">
              <a:lnSpc>
                <a:spcPct val="100000"/>
              </a:lnSpc>
              <a:spcBef>
                <a:spcPts val="49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Concept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E522D-F02C-8E4C-A42C-06E7CF4E046C}"/>
              </a:ext>
            </a:extLst>
          </p:cNvPr>
          <p:cNvSpPr/>
          <p:nvPr/>
        </p:nvSpPr>
        <p:spPr>
          <a:xfrm>
            <a:off x="407451" y="1108909"/>
            <a:ext cx="87365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</a:rPr>
              <a:t>Definition 5</a:t>
            </a:r>
            <a:r>
              <a:rPr lang="en-US" sz="2000"/>
              <a:t>: (</a:t>
            </a:r>
            <a:r>
              <a:rPr lang="en-US" sz="2000" b="1" u="sng"/>
              <a:t>cluster</a:t>
            </a:r>
            <a:r>
              <a:rPr lang="en-US" sz="2000"/>
              <a:t>) </a:t>
            </a:r>
          </a:p>
          <a:p>
            <a:r>
              <a:rPr lang="en-US" sz="2000"/>
              <a:t>Let D be a database of points. </a:t>
            </a:r>
            <a:r>
              <a:rPr lang="en-US" sz="2000" b="1" i="1">
                <a:solidFill>
                  <a:srgbClr val="FF0000"/>
                </a:solidFill>
              </a:rPr>
              <a:t>cluster </a:t>
            </a:r>
            <a:r>
              <a:rPr lang="en-US" sz="2000" b="1">
                <a:solidFill>
                  <a:srgbClr val="FF0000"/>
                </a:solidFill>
              </a:rPr>
              <a:t>C wrt. Eps and MinPts </a:t>
            </a:r>
            <a:r>
              <a:rPr lang="en-US" sz="2000"/>
              <a:t>is a non-empty subset of D satisfying the following conditions: </a:t>
            </a:r>
          </a:p>
          <a:p>
            <a:pPr marL="457200" indent="-457200">
              <a:buAutoNum type="arabicParenR"/>
            </a:pPr>
            <a:r>
              <a:rPr lang="en-US" sz="2000"/>
              <a:t>∀ p, q: if p ∈ C and </a:t>
            </a:r>
            <a:r>
              <a:rPr lang="en-US" sz="2000">
                <a:solidFill>
                  <a:srgbClr val="FF0000"/>
                </a:solidFill>
              </a:rPr>
              <a:t>q</a:t>
            </a:r>
            <a:r>
              <a:rPr lang="en-US" sz="2000"/>
              <a:t> is </a:t>
            </a:r>
            <a:r>
              <a:rPr lang="en-US" sz="2000" b="1"/>
              <a:t>density-reachable</a:t>
            </a:r>
            <a:r>
              <a:rPr lang="en-US" sz="2000"/>
              <a:t> from </a:t>
            </a:r>
            <a:r>
              <a:rPr lang="en-US" sz="2000">
                <a:solidFill>
                  <a:srgbClr val="FF0000"/>
                </a:solidFill>
              </a:rPr>
              <a:t>p</a:t>
            </a:r>
            <a:r>
              <a:rPr lang="en-US" sz="2000"/>
              <a:t> wrt. Eps and MinPts, </a:t>
            </a:r>
            <a:br>
              <a:rPr lang="en-US" sz="2000"/>
            </a:br>
            <a:r>
              <a:rPr lang="en-US" sz="2000" b="1"/>
              <a:t>then</a:t>
            </a:r>
            <a:r>
              <a:rPr lang="en-US" sz="2000"/>
              <a:t> q∈C . (</a:t>
            </a:r>
            <a:r>
              <a:rPr lang="en-US" sz="2000" i="1"/>
              <a:t>Maximality</a:t>
            </a:r>
            <a:r>
              <a:rPr lang="en-US" sz="2000"/>
              <a:t>) </a:t>
            </a:r>
          </a:p>
          <a:p>
            <a:r>
              <a:rPr lang="en-US" sz="2000"/>
              <a:t>2)  ∀ p, q ∈ C: p is </a:t>
            </a:r>
            <a:r>
              <a:rPr lang="en-US" sz="2000" b="1"/>
              <a:t>density-connected</a:t>
            </a:r>
            <a:r>
              <a:rPr lang="en-US" sz="2000"/>
              <a:t> to q wrt. Eps and MinPts. (</a:t>
            </a:r>
            <a:r>
              <a:rPr lang="en-US" sz="2000" i="1"/>
              <a:t>Connectivity</a:t>
            </a:r>
            <a:r>
              <a:rPr lang="en-US" sz="2000"/>
              <a:t>)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B50F07-1976-2040-A6E5-361F5A4ACF6B}"/>
              </a:ext>
            </a:extLst>
          </p:cNvPr>
          <p:cNvGrpSpPr/>
          <p:nvPr/>
        </p:nvGrpSpPr>
        <p:grpSpPr>
          <a:xfrm rot="1631944">
            <a:off x="1461867" y="3377274"/>
            <a:ext cx="2895600" cy="2895600"/>
            <a:chOff x="5257800" y="2718257"/>
            <a:chExt cx="2895600" cy="289560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3321145-9D49-5946-97BB-D51F25CA3331}"/>
                </a:ext>
              </a:extLst>
            </p:cNvPr>
            <p:cNvGrpSpPr/>
            <p:nvPr/>
          </p:nvGrpSpPr>
          <p:grpSpPr>
            <a:xfrm>
              <a:off x="5257800" y="2718257"/>
              <a:ext cx="2895600" cy="2895600"/>
              <a:chOff x="1981200" y="2780387"/>
              <a:chExt cx="2895600" cy="289560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4A23E69-71E6-6243-B478-9655C98B99AD}"/>
                  </a:ext>
                </a:extLst>
              </p:cNvPr>
              <p:cNvGrpSpPr/>
              <p:nvPr/>
            </p:nvGrpSpPr>
            <p:grpSpPr>
              <a:xfrm>
                <a:off x="1981200" y="2780387"/>
                <a:ext cx="2895600" cy="2895600"/>
                <a:chOff x="2895600" y="2793087"/>
                <a:chExt cx="2895600" cy="2895600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40DCC9B-88A2-1140-9C9B-0C231C3AE7AB}"/>
                    </a:ext>
                  </a:extLst>
                </p:cNvPr>
                <p:cNvSpPr/>
                <p:nvPr/>
              </p:nvSpPr>
              <p:spPr>
                <a:xfrm>
                  <a:off x="2895600" y="2793087"/>
                  <a:ext cx="2895600" cy="2895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C0718556-0608-6C41-A22C-F7D4C06C12B3}"/>
                    </a:ext>
                  </a:extLst>
                </p:cNvPr>
                <p:cNvCxnSpPr>
                  <a:endCxn id="71" idx="6"/>
                </p:cNvCxnSpPr>
                <p:nvPr/>
              </p:nvCxnSpPr>
              <p:spPr>
                <a:xfrm>
                  <a:off x="4457700" y="4240886"/>
                  <a:ext cx="1333500" cy="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9F137ED-905B-C746-A1BC-211F9FD3A0FF}"/>
                    </a:ext>
                  </a:extLst>
                </p:cNvPr>
                <p:cNvSpPr txBox="1"/>
                <p:nvPr/>
              </p:nvSpPr>
              <p:spPr>
                <a:xfrm rot="19968056">
                  <a:off x="4046017" y="4271585"/>
                  <a:ext cx="56832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rgbClr val="FF0000"/>
                      </a:solidFill>
                    </a:rPr>
                    <a:t>p2</a:t>
                  </a: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9F0D2298-1ACB-744C-805B-01D4BA36F9E6}"/>
                    </a:ext>
                  </a:extLst>
                </p:cNvPr>
                <p:cNvSpPr/>
                <p:nvPr/>
              </p:nvSpPr>
              <p:spPr>
                <a:xfrm>
                  <a:off x="5410200" y="3499038"/>
                  <a:ext cx="190500" cy="203648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DEC484-092D-C646-A803-55C1411B13F6}"/>
                    </a:ext>
                  </a:extLst>
                </p:cNvPr>
                <p:cNvSpPr txBox="1"/>
                <p:nvPr/>
              </p:nvSpPr>
              <p:spPr>
                <a:xfrm>
                  <a:off x="4859838" y="3889856"/>
                  <a:ext cx="507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Eps</a:t>
                  </a:r>
                </a:p>
              </p:txBody>
            </p: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08F0E64-2444-2541-9331-37E8C7E4AA2E}"/>
                  </a:ext>
                </a:extLst>
              </p:cNvPr>
              <p:cNvSpPr txBox="1"/>
              <p:nvPr/>
            </p:nvSpPr>
            <p:spPr>
              <a:xfrm rot="20198487">
                <a:off x="4110946" y="3178481"/>
                <a:ext cx="507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q2</a:t>
                </a:r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527B19B-1DBD-9149-B6DE-0FF3FED46F67}"/>
                </a:ext>
              </a:extLst>
            </p:cNvPr>
            <p:cNvSpPr/>
            <p:nvPr/>
          </p:nvSpPr>
          <p:spPr>
            <a:xfrm>
              <a:off x="6668457" y="4063544"/>
              <a:ext cx="190500" cy="203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E6F76C-7FCF-154C-B16A-1F820532A227}"/>
              </a:ext>
            </a:extLst>
          </p:cNvPr>
          <p:cNvGrpSpPr/>
          <p:nvPr/>
        </p:nvGrpSpPr>
        <p:grpSpPr>
          <a:xfrm rot="19773247">
            <a:off x="267585" y="3170395"/>
            <a:ext cx="2895600" cy="2895600"/>
            <a:chOff x="5257800" y="2718257"/>
            <a:chExt cx="2895600" cy="2895600"/>
          </a:xfrm>
          <a:solidFill>
            <a:srgbClr val="FF0000">
              <a:alpha val="32157"/>
            </a:srgbClr>
          </a:solidFill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FE3822D-37D1-4046-A021-BDB8B69B2058}"/>
                </a:ext>
              </a:extLst>
            </p:cNvPr>
            <p:cNvGrpSpPr/>
            <p:nvPr/>
          </p:nvGrpSpPr>
          <p:grpSpPr>
            <a:xfrm>
              <a:off x="5257800" y="2718257"/>
              <a:ext cx="2895600" cy="2895600"/>
              <a:chOff x="2895600" y="2793087"/>
              <a:chExt cx="2895600" cy="2895600"/>
            </a:xfrm>
            <a:grpFill/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DEF9561-C9A6-874F-9DF3-C9DF7D0CD5EB}"/>
                  </a:ext>
                </a:extLst>
              </p:cNvPr>
              <p:cNvSpPr/>
              <p:nvPr/>
            </p:nvSpPr>
            <p:spPr>
              <a:xfrm>
                <a:off x="2895600" y="2793087"/>
                <a:ext cx="2895600" cy="28956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72A138-4C4E-4143-8BEF-CB8E0878C936}"/>
                  </a:ext>
                </a:extLst>
              </p:cNvPr>
              <p:cNvCxnSpPr>
                <a:endCxn id="46" idx="6"/>
              </p:cNvCxnSpPr>
              <p:nvPr/>
            </p:nvCxnSpPr>
            <p:spPr>
              <a:xfrm>
                <a:off x="4457700" y="4240886"/>
                <a:ext cx="1333500" cy="1"/>
              </a:xfrm>
              <a:prstGeom prst="straightConnector1">
                <a:avLst/>
              </a:prstGeom>
              <a:grpFill/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1A96F32-D27D-1C43-9E39-067B58FBE7B4}"/>
                  </a:ext>
                </a:extLst>
              </p:cNvPr>
              <p:cNvSpPr txBox="1"/>
              <p:nvPr/>
            </p:nvSpPr>
            <p:spPr>
              <a:xfrm rot="1978310">
                <a:off x="3939133" y="4207753"/>
                <a:ext cx="5996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solidFill>
                      <a:srgbClr val="FF0000"/>
                    </a:solidFill>
                  </a:rPr>
                  <a:t>p1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5CB642C-A750-1C41-8546-B8555B1EA62F}"/>
                  </a:ext>
                </a:extLst>
              </p:cNvPr>
              <p:cNvSpPr/>
              <p:nvPr/>
            </p:nvSpPr>
            <p:spPr>
              <a:xfrm>
                <a:off x="3581400" y="3204184"/>
                <a:ext cx="190500" cy="20364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846AA0A-2EC4-4043-A5EF-D64D9E464C30}"/>
                  </a:ext>
                </a:extLst>
              </p:cNvPr>
              <p:cNvSpPr txBox="1"/>
              <p:nvPr/>
            </p:nvSpPr>
            <p:spPr>
              <a:xfrm rot="2057329">
                <a:off x="3759374" y="3204184"/>
                <a:ext cx="507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q1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5690DB7-655F-4246-ADC0-5B4F346DC4F3}"/>
                  </a:ext>
                </a:extLst>
              </p:cNvPr>
              <p:cNvSpPr txBox="1"/>
              <p:nvPr/>
            </p:nvSpPr>
            <p:spPr>
              <a:xfrm>
                <a:off x="4859838" y="3889856"/>
                <a:ext cx="507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Eps</a:t>
                </a: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BF8AF2C-26FA-3740-8E5B-CE3FE8BFA3E5}"/>
                </a:ext>
              </a:extLst>
            </p:cNvPr>
            <p:cNvSpPr/>
            <p:nvPr/>
          </p:nvSpPr>
          <p:spPr>
            <a:xfrm>
              <a:off x="6668457" y="4063544"/>
              <a:ext cx="190500" cy="203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E4D7A8F-942B-5342-8171-571F9E7F00F1}"/>
              </a:ext>
            </a:extLst>
          </p:cNvPr>
          <p:cNvCxnSpPr>
            <a:cxnSpLocks/>
            <a:stCxn id="55" idx="7"/>
            <a:endCxn id="76" idx="3"/>
          </p:cNvCxnSpPr>
          <p:nvPr/>
        </p:nvCxnSpPr>
        <p:spPr>
          <a:xfrm>
            <a:off x="3054478" y="4817768"/>
            <a:ext cx="1088475" cy="245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FC0621-0BDE-6548-A3A6-FB59319231B6}"/>
              </a:ext>
            </a:extLst>
          </p:cNvPr>
          <p:cNvCxnSpPr>
            <a:cxnSpLocks/>
            <a:stCxn id="45" idx="5"/>
            <a:endCxn id="55" idx="2"/>
          </p:cNvCxnSpPr>
          <p:nvPr/>
        </p:nvCxnSpPr>
        <p:spPr>
          <a:xfrm>
            <a:off x="1859679" y="4616100"/>
            <a:ext cx="1017267" cy="191384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6D9CBA-ED19-E74C-933E-6B617FCD86B0}"/>
              </a:ext>
            </a:extLst>
          </p:cNvPr>
          <p:cNvGrpSpPr/>
          <p:nvPr/>
        </p:nvGrpSpPr>
        <p:grpSpPr>
          <a:xfrm>
            <a:off x="5162323" y="3283493"/>
            <a:ext cx="3734182" cy="2609328"/>
            <a:chOff x="2951314" y="2786196"/>
            <a:chExt cx="3734182" cy="2609328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E8EE627-67A1-3848-AE48-BB91105FE9BE}"/>
                </a:ext>
              </a:extLst>
            </p:cNvPr>
            <p:cNvGrpSpPr/>
            <p:nvPr/>
          </p:nvGrpSpPr>
          <p:grpSpPr>
            <a:xfrm>
              <a:off x="2954727" y="2858840"/>
              <a:ext cx="3036243" cy="2051921"/>
              <a:chOff x="3979620" y="2718257"/>
              <a:chExt cx="4327705" cy="2895600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AFC10D01-58C3-E846-95F5-B20400907456}"/>
                  </a:ext>
                </a:extLst>
              </p:cNvPr>
              <p:cNvGrpSpPr/>
              <p:nvPr/>
            </p:nvGrpSpPr>
            <p:grpSpPr>
              <a:xfrm>
                <a:off x="3979620" y="2718257"/>
                <a:ext cx="4327705" cy="2895600"/>
                <a:chOff x="1617420" y="2793087"/>
                <a:chExt cx="4327705" cy="2895600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CE0BB5F-7EAC-DB43-BEC9-516FE8EA8BDB}"/>
                    </a:ext>
                  </a:extLst>
                </p:cNvPr>
                <p:cNvSpPr/>
                <p:nvPr/>
              </p:nvSpPr>
              <p:spPr>
                <a:xfrm>
                  <a:off x="2895600" y="2793087"/>
                  <a:ext cx="2895600" cy="2895600"/>
                </a:xfrm>
                <a:prstGeom prst="ellipse">
                  <a:avLst/>
                </a:prstGeom>
                <a:solidFill>
                  <a:srgbClr val="FFB1B5">
                    <a:alpha val="50196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4144FC80-3B6C-B345-A579-7AA988BD5D9B}"/>
                    </a:ext>
                  </a:extLst>
                </p:cNvPr>
                <p:cNvCxnSpPr>
                  <a:endCxn id="105" idx="6"/>
                </p:cNvCxnSpPr>
                <p:nvPr/>
              </p:nvCxnSpPr>
              <p:spPr>
                <a:xfrm>
                  <a:off x="4457700" y="4240886"/>
                  <a:ext cx="1333500" cy="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EC81982-B581-C149-A5B4-F27BF1130A19}"/>
                    </a:ext>
                  </a:extLst>
                </p:cNvPr>
                <p:cNvSpPr txBox="1"/>
                <p:nvPr/>
              </p:nvSpPr>
              <p:spPr>
                <a:xfrm>
                  <a:off x="3998331" y="4171702"/>
                  <a:ext cx="799086" cy="56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rgbClr val="FFC000"/>
                      </a:solidFill>
                    </a:rPr>
                    <a:t>o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5610059B-4336-8F46-A339-C1270680EBCE}"/>
                    </a:ext>
                  </a:extLst>
                </p:cNvPr>
                <p:cNvSpPr/>
                <p:nvPr/>
              </p:nvSpPr>
              <p:spPr>
                <a:xfrm>
                  <a:off x="2535722" y="3091311"/>
                  <a:ext cx="190501" cy="2036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AAE9CC4-27AF-1B41-B886-ABC80CF2AC82}"/>
                    </a:ext>
                  </a:extLst>
                </p:cNvPr>
                <p:cNvSpPr txBox="1"/>
                <p:nvPr/>
              </p:nvSpPr>
              <p:spPr>
                <a:xfrm>
                  <a:off x="1617420" y="4090899"/>
                  <a:ext cx="776521" cy="521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q1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774028B-71C6-F443-AF79-DF5D35DAB187}"/>
                    </a:ext>
                  </a:extLst>
                </p:cNvPr>
                <p:cNvSpPr txBox="1"/>
                <p:nvPr/>
              </p:nvSpPr>
              <p:spPr>
                <a:xfrm>
                  <a:off x="4859839" y="3765621"/>
                  <a:ext cx="1085286" cy="521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Eps</a:t>
                  </a:r>
                </a:p>
              </p:txBody>
            </p:sp>
          </p:grp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D5938EC-0795-8244-8285-AD680EC0413E}"/>
                  </a:ext>
                </a:extLst>
              </p:cNvPr>
              <p:cNvSpPr/>
              <p:nvPr/>
            </p:nvSpPr>
            <p:spPr>
              <a:xfrm>
                <a:off x="6668457" y="4063544"/>
                <a:ext cx="190500" cy="20364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3824055-D460-244D-B7B5-392F3AD79D01}"/>
                </a:ext>
              </a:extLst>
            </p:cNvPr>
            <p:cNvGrpSpPr/>
            <p:nvPr/>
          </p:nvGrpSpPr>
          <p:grpSpPr>
            <a:xfrm rot="20701996">
              <a:off x="2951314" y="2786196"/>
              <a:ext cx="2139494" cy="2051921"/>
              <a:chOff x="5257800" y="2718257"/>
              <a:chExt cx="3049525" cy="2895600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510D4F16-0F9C-E246-9797-6C188A393B86}"/>
                  </a:ext>
                </a:extLst>
              </p:cNvPr>
              <p:cNvGrpSpPr/>
              <p:nvPr/>
            </p:nvGrpSpPr>
            <p:grpSpPr>
              <a:xfrm>
                <a:off x="5257800" y="2718257"/>
                <a:ext cx="3049525" cy="2895600"/>
                <a:chOff x="2895600" y="2793087"/>
                <a:chExt cx="3049525" cy="2895600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B3C527EC-C417-FD41-A3F5-C1EAC37DAECE}"/>
                    </a:ext>
                  </a:extLst>
                </p:cNvPr>
                <p:cNvSpPr/>
                <p:nvPr/>
              </p:nvSpPr>
              <p:spPr>
                <a:xfrm>
                  <a:off x="2895600" y="2793087"/>
                  <a:ext cx="2895600" cy="2895600"/>
                </a:xfrm>
                <a:prstGeom prst="ellipse">
                  <a:avLst/>
                </a:prstGeom>
                <a:solidFill>
                  <a:srgbClr val="FFB1B5">
                    <a:alpha val="52157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39D34B33-F6B0-4441-B2F6-90DA56985D97}"/>
                    </a:ext>
                  </a:extLst>
                </p:cNvPr>
                <p:cNvCxnSpPr>
                  <a:endCxn id="99" idx="6"/>
                </p:cNvCxnSpPr>
                <p:nvPr/>
              </p:nvCxnSpPr>
              <p:spPr>
                <a:xfrm>
                  <a:off x="4457700" y="4240887"/>
                  <a:ext cx="1333500" cy="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2FCDD1F5-9454-C942-B855-1876B764650E}"/>
                    </a:ext>
                  </a:extLst>
                </p:cNvPr>
                <p:cNvSpPr txBox="1"/>
                <p:nvPr/>
              </p:nvSpPr>
              <p:spPr>
                <a:xfrm rot="898004">
                  <a:off x="4298322" y="3614455"/>
                  <a:ext cx="755616" cy="56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rgbClr val="FF0000"/>
                      </a:solidFill>
                    </a:rPr>
                    <a:t>p1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AF966EB-3755-574D-B2A3-B70FD27FDA83}"/>
                    </a:ext>
                  </a:extLst>
                </p:cNvPr>
                <p:cNvSpPr txBox="1"/>
                <p:nvPr/>
              </p:nvSpPr>
              <p:spPr>
                <a:xfrm rot="375230">
                  <a:off x="4859839" y="3765622"/>
                  <a:ext cx="1085286" cy="521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Eps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EC6C4DB-61B1-F240-8FAC-111AFC82AFEF}"/>
                  </a:ext>
                </a:extLst>
              </p:cNvPr>
              <p:cNvSpPr/>
              <p:nvPr/>
            </p:nvSpPr>
            <p:spPr>
              <a:xfrm>
                <a:off x="6668457" y="4063544"/>
                <a:ext cx="190500" cy="20364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2687D17-6B18-A146-85BF-6AFBAE437151}"/>
                </a:ext>
              </a:extLst>
            </p:cNvPr>
            <p:cNvGrpSpPr/>
            <p:nvPr/>
          </p:nvGrpSpPr>
          <p:grpSpPr>
            <a:xfrm rot="1108573">
              <a:off x="4546002" y="3343603"/>
              <a:ext cx="2139494" cy="2051921"/>
              <a:chOff x="5257800" y="2718257"/>
              <a:chExt cx="3049525" cy="2895600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A630C1A-C8AA-784C-A88A-70C242A9A9A8}"/>
                  </a:ext>
                </a:extLst>
              </p:cNvPr>
              <p:cNvGrpSpPr/>
              <p:nvPr/>
            </p:nvGrpSpPr>
            <p:grpSpPr>
              <a:xfrm>
                <a:off x="5257800" y="2718257"/>
                <a:ext cx="3049525" cy="2895600"/>
                <a:chOff x="1981200" y="2780387"/>
                <a:chExt cx="3049525" cy="2895600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1B93AF73-500F-364D-8337-A8500EFC0AC7}"/>
                    </a:ext>
                  </a:extLst>
                </p:cNvPr>
                <p:cNvGrpSpPr/>
                <p:nvPr/>
              </p:nvGrpSpPr>
              <p:grpSpPr>
                <a:xfrm>
                  <a:off x="1981200" y="2780387"/>
                  <a:ext cx="3049525" cy="2895600"/>
                  <a:chOff x="2895600" y="2793087"/>
                  <a:chExt cx="3049525" cy="2895600"/>
                </a:xfrm>
              </p:grpSpPr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05431989-C2EB-4942-9759-CD37E9F5F96F}"/>
                      </a:ext>
                    </a:extLst>
                  </p:cNvPr>
                  <p:cNvSpPr/>
                  <p:nvPr/>
                </p:nvSpPr>
                <p:spPr>
                  <a:xfrm>
                    <a:off x="2895600" y="2793087"/>
                    <a:ext cx="2895600" cy="2895600"/>
                  </a:xfrm>
                  <a:prstGeom prst="ellipse">
                    <a:avLst/>
                  </a:prstGeom>
                  <a:solidFill>
                    <a:srgbClr val="FFD6D9">
                      <a:alpha val="50196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3" name="Straight Arrow Connector 92">
                    <a:extLst>
                      <a:ext uri="{FF2B5EF4-FFF2-40B4-BE49-F238E27FC236}">
                        <a16:creationId xmlns:a16="http://schemas.microsoft.com/office/drawing/2014/main" id="{1F93BE87-FD09-4740-9020-943A1A092F6A}"/>
                      </a:ext>
                    </a:extLst>
                  </p:cNvPr>
                  <p:cNvCxnSpPr>
                    <a:endCxn id="92" idx="6"/>
                  </p:cNvCxnSpPr>
                  <p:nvPr/>
                </p:nvCxnSpPr>
                <p:spPr>
                  <a:xfrm>
                    <a:off x="4457700" y="4240886"/>
                    <a:ext cx="1333500" cy="1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75FE60AC-6763-AD45-96E6-855621638E64}"/>
                      </a:ext>
                    </a:extLst>
                  </p:cNvPr>
                  <p:cNvSpPr txBox="1"/>
                  <p:nvPr/>
                </p:nvSpPr>
                <p:spPr>
                  <a:xfrm rot="19968056">
                    <a:off x="3735637" y="4168763"/>
                    <a:ext cx="755616" cy="5646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>
                        <a:solidFill>
                          <a:srgbClr val="FF0000"/>
                        </a:solidFill>
                      </a:rPr>
                      <a:t>p2</a:t>
                    </a: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EF1B0915-DCCE-224F-BCBA-311DD8D74ADF}"/>
                      </a:ext>
                    </a:extLst>
                  </p:cNvPr>
                  <p:cNvSpPr/>
                  <p:nvPr/>
                </p:nvSpPr>
                <p:spPr>
                  <a:xfrm>
                    <a:off x="5253938" y="4790938"/>
                    <a:ext cx="190501" cy="203648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C1AC8BF-ECA0-8249-A40D-C0E79B4B220F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839" y="3765621"/>
                    <a:ext cx="1085286" cy="5211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>
                        <a:solidFill>
                          <a:srgbClr val="FF0000"/>
                        </a:solidFill>
                      </a:rPr>
                      <a:t>Eps</a:t>
                    </a:r>
                  </a:p>
                </p:txBody>
              </p:sp>
            </p:grp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E75BDC7-3CFF-EC47-A175-3F9BEB6400E6}"/>
                    </a:ext>
                  </a:extLst>
                </p:cNvPr>
                <p:cNvSpPr txBox="1"/>
                <p:nvPr/>
              </p:nvSpPr>
              <p:spPr>
                <a:xfrm rot="20491427">
                  <a:off x="3815216" y="4838552"/>
                  <a:ext cx="636223" cy="521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q2</a:t>
                  </a:r>
                </a:p>
              </p:txBody>
            </p: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7ABB8DD-425D-E645-91E9-A327FFA7F2A2}"/>
                  </a:ext>
                </a:extLst>
              </p:cNvPr>
              <p:cNvSpPr/>
              <p:nvPr/>
            </p:nvSpPr>
            <p:spPr>
              <a:xfrm>
                <a:off x="6668457" y="4063544"/>
                <a:ext cx="190500" cy="20364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53CF507-420B-BA43-B178-65CA5D841E8C}"/>
                </a:ext>
              </a:extLst>
            </p:cNvPr>
            <p:cNvSpPr/>
            <p:nvPr/>
          </p:nvSpPr>
          <p:spPr>
            <a:xfrm rot="20701996">
              <a:off x="3070073" y="3642875"/>
              <a:ext cx="133652" cy="14431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04DF235-AF63-FA4C-AB49-1708A09B7802}"/>
              </a:ext>
            </a:extLst>
          </p:cNvPr>
          <p:cNvCxnSpPr>
            <a:cxnSpLocks/>
            <a:stCxn id="98" idx="2"/>
            <a:endCxn id="87" idx="5"/>
          </p:cNvCxnSpPr>
          <p:nvPr/>
        </p:nvCxnSpPr>
        <p:spPr>
          <a:xfrm flipH="1" flipV="1">
            <a:off x="5406735" y="4249416"/>
            <a:ext cx="747870" cy="80240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877D6B6-907C-D54D-892E-F1EACB8F3572}"/>
              </a:ext>
            </a:extLst>
          </p:cNvPr>
          <p:cNvCxnSpPr>
            <a:cxnSpLocks/>
            <a:stCxn id="104" idx="2"/>
            <a:endCxn id="98" idx="5"/>
          </p:cNvCxnSpPr>
          <p:nvPr/>
        </p:nvCxnSpPr>
        <p:spPr>
          <a:xfrm flipH="1" flipV="1">
            <a:off x="6277991" y="4349486"/>
            <a:ext cx="774187" cy="32123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B888BE6-C826-A746-BB60-2FEAC880A2ED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7185831" y="4399365"/>
            <a:ext cx="599887" cy="399473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240E763-59CF-F946-8F69-45ED6E7D13E5}"/>
              </a:ext>
            </a:extLst>
          </p:cNvPr>
          <p:cNvCxnSpPr>
            <a:cxnSpLocks/>
            <a:stCxn id="89" idx="5"/>
            <a:endCxn id="95" idx="1"/>
          </p:cNvCxnSpPr>
          <p:nvPr/>
        </p:nvCxnSpPr>
        <p:spPr>
          <a:xfrm>
            <a:off x="7843014" y="4925572"/>
            <a:ext cx="426761" cy="522566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14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Concept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E522D-F02C-8E4C-A42C-06E7CF4E046C}"/>
              </a:ext>
            </a:extLst>
          </p:cNvPr>
          <p:cNvSpPr/>
          <p:nvPr/>
        </p:nvSpPr>
        <p:spPr>
          <a:xfrm>
            <a:off x="420568" y="1122625"/>
            <a:ext cx="70199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</a:rPr>
              <a:t>Definition6: </a:t>
            </a:r>
            <a:r>
              <a:rPr lang="en-US" sz="2000"/>
              <a:t>(noise) </a:t>
            </a:r>
          </a:p>
          <a:p>
            <a:r>
              <a:rPr lang="en-US" sz="2000"/>
              <a:t>Let </a:t>
            </a:r>
            <a:r>
              <a:rPr lang="en-US" sz="2000" i="1"/>
              <a:t>C1 ..... Ck </a:t>
            </a:r>
            <a:r>
              <a:rPr lang="en-US" sz="2000"/>
              <a:t>be the clusters of the database D wrt. Parameters Eps and MinPts i = 1 ..... k. Then we define the </a:t>
            </a:r>
            <a:r>
              <a:rPr lang="en-US" sz="2000" b="1" i="1">
                <a:solidFill>
                  <a:srgbClr val="FF0000"/>
                </a:solidFill>
              </a:rPr>
              <a:t>noise</a:t>
            </a:r>
            <a:r>
              <a:rPr lang="en-US" sz="2000" i="1"/>
              <a:t> </a:t>
            </a:r>
            <a:r>
              <a:rPr lang="en-US" sz="2000"/>
              <a:t>as the set of points in the database D </a:t>
            </a:r>
            <a:r>
              <a:rPr lang="en-US" sz="2000">
                <a:solidFill>
                  <a:srgbClr val="FF0000"/>
                </a:solidFill>
              </a:rPr>
              <a:t>not belonging to any cluster</a:t>
            </a:r>
            <a:r>
              <a:rPr lang="en-US" sz="2000"/>
              <a:t> </a:t>
            </a:r>
            <a:r>
              <a:rPr lang="en-US" sz="2000" i="1"/>
              <a:t>Ci, </a:t>
            </a:r>
            <a:r>
              <a:rPr lang="en-US" sz="2000"/>
              <a:t>i.e. noise={p ∈ D I ∀ i : p ∉ </a:t>
            </a:r>
            <a:r>
              <a:rPr lang="en-US" sz="2000" b="1" i="1"/>
              <a:t>Ci) </a:t>
            </a:r>
            <a:endParaRPr lang="en-US" sz="2000"/>
          </a:p>
          <a:p>
            <a:endParaRPr lang="en-US" sz="20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5839BC-B7CC-8B4C-BE9E-5E725D82B561}"/>
              </a:ext>
            </a:extLst>
          </p:cNvPr>
          <p:cNvGrpSpPr/>
          <p:nvPr/>
        </p:nvGrpSpPr>
        <p:grpSpPr>
          <a:xfrm>
            <a:off x="1703439" y="2819400"/>
            <a:ext cx="4018557" cy="3365626"/>
            <a:chOff x="685800" y="2672702"/>
            <a:chExt cx="4018557" cy="33656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24C971-C307-CD4C-92A4-129E0AF32EAA}"/>
                </a:ext>
              </a:extLst>
            </p:cNvPr>
            <p:cNvGrpSpPr/>
            <p:nvPr/>
          </p:nvGrpSpPr>
          <p:grpSpPr>
            <a:xfrm>
              <a:off x="685800" y="3429000"/>
              <a:ext cx="3734182" cy="2609328"/>
              <a:chOff x="5162323" y="3283493"/>
              <a:chExt cx="3734182" cy="2609328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06D9CBA-ED19-E74C-933E-6B617FCD86B0}"/>
                  </a:ext>
                </a:extLst>
              </p:cNvPr>
              <p:cNvGrpSpPr/>
              <p:nvPr/>
            </p:nvGrpSpPr>
            <p:grpSpPr>
              <a:xfrm>
                <a:off x="5162323" y="3283493"/>
                <a:ext cx="3734182" cy="2609328"/>
                <a:chOff x="2951314" y="2786196"/>
                <a:chExt cx="3734182" cy="2609328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EE8EE627-67A1-3848-AE48-BB91105FE9BE}"/>
                    </a:ext>
                  </a:extLst>
                </p:cNvPr>
                <p:cNvGrpSpPr/>
                <p:nvPr/>
              </p:nvGrpSpPr>
              <p:grpSpPr>
                <a:xfrm>
                  <a:off x="2954727" y="2858840"/>
                  <a:ext cx="3036243" cy="2051921"/>
                  <a:chOff x="3979620" y="2718257"/>
                  <a:chExt cx="4327705" cy="2895600"/>
                </a:xfrm>
              </p:grpSpPr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AFC10D01-58C3-E846-95F5-B20400907456}"/>
                      </a:ext>
                    </a:extLst>
                  </p:cNvPr>
                  <p:cNvGrpSpPr/>
                  <p:nvPr/>
                </p:nvGrpSpPr>
                <p:grpSpPr>
                  <a:xfrm>
                    <a:off x="3979620" y="2718257"/>
                    <a:ext cx="4327705" cy="2895600"/>
                    <a:chOff x="1617420" y="2793087"/>
                    <a:chExt cx="4327705" cy="2895600"/>
                  </a:xfrm>
                </p:grpSpPr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0CE0BB5F-7EAC-DB43-BEC9-516FE8EA8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5600" y="2793087"/>
                      <a:ext cx="2895600" cy="2895600"/>
                    </a:xfrm>
                    <a:prstGeom prst="ellipse">
                      <a:avLst/>
                    </a:prstGeom>
                    <a:solidFill>
                      <a:srgbClr val="FFB1B5">
                        <a:alpha val="50196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6" name="Straight Arrow Connector 105">
                      <a:extLst>
                        <a:ext uri="{FF2B5EF4-FFF2-40B4-BE49-F238E27FC236}">
                          <a16:creationId xmlns:a16="http://schemas.microsoft.com/office/drawing/2014/main" id="{4144FC80-3B6C-B345-A579-7AA988BD5D9B}"/>
                        </a:ext>
                      </a:extLst>
                    </p:cNvPr>
                    <p:cNvCxnSpPr>
                      <a:endCxn id="105" idx="6"/>
                    </p:cNvCxnSpPr>
                    <p:nvPr/>
                  </p:nvCxnSpPr>
                  <p:spPr>
                    <a:xfrm>
                      <a:off x="4457700" y="4240886"/>
                      <a:ext cx="1333500" cy="1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BEC81982-B581-C149-A5B4-F27BF1130A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8331" y="4171702"/>
                      <a:ext cx="799086" cy="5646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>
                          <a:solidFill>
                            <a:srgbClr val="FFC000"/>
                          </a:solidFill>
                        </a:rPr>
                        <a:t>o</a:t>
                      </a:r>
                    </a:p>
                  </p:txBody>
                </p:sp>
                <p:sp>
                  <p:nvSpPr>
                    <p:cNvPr id="108" name="Oval 107">
                      <a:extLst>
                        <a:ext uri="{FF2B5EF4-FFF2-40B4-BE49-F238E27FC236}">
                          <a16:creationId xmlns:a16="http://schemas.microsoft.com/office/drawing/2014/main" id="{5610059B-4336-8F46-A339-C1270680E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5722" y="3091311"/>
                      <a:ext cx="190501" cy="20364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0AAE9CC4-27AF-1B41-B886-ABC80CF2AC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7420" y="4090899"/>
                      <a:ext cx="776521" cy="5211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/>
                        <a:t>q1</a:t>
                      </a: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5774028B-71C6-F443-AF79-DF5D35DAB1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59839" y="3765621"/>
                      <a:ext cx="1085286" cy="5211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Eps</a:t>
                      </a:r>
                    </a:p>
                  </p:txBody>
                </p:sp>
              </p:grp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4D5938EC-0795-8244-8285-AD680EC0413E}"/>
                      </a:ext>
                    </a:extLst>
                  </p:cNvPr>
                  <p:cNvSpPr/>
                  <p:nvPr/>
                </p:nvSpPr>
                <p:spPr>
                  <a:xfrm>
                    <a:off x="6668457" y="4063544"/>
                    <a:ext cx="190500" cy="203648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43824055-D460-244D-B7B5-392F3AD79D01}"/>
                    </a:ext>
                  </a:extLst>
                </p:cNvPr>
                <p:cNvGrpSpPr/>
                <p:nvPr/>
              </p:nvGrpSpPr>
              <p:grpSpPr>
                <a:xfrm rot="20701996">
                  <a:off x="2951314" y="2786196"/>
                  <a:ext cx="2139494" cy="2051921"/>
                  <a:chOff x="5257800" y="2718257"/>
                  <a:chExt cx="3049525" cy="2895600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510D4F16-0F9C-E246-9797-6C188A393B86}"/>
                      </a:ext>
                    </a:extLst>
                  </p:cNvPr>
                  <p:cNvGrpSpPr/>
                  <p:nvPr/>
                </p:nvGrpSpPr>
                <p:grpSpPr>
                  <a:xfrm>
                    <a:off x="5257800" y="2718257"/>
                    <a:ext cx="3049525" cy="2895600"/>
                    <a:chOff x="2895600" y="2793087"/>
                    <a:chExt cx="3049525" cy="2895600"/>
                  </a:xfrm>
                </p:grpSpPr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B3C527EC-C417-FD41-A3F5-C1EAC37DA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5600" y="2793087"/>
                      <a:ext cx="2895600" cy="2895600"/>
                    </a:xfrm>
                    <a:prstGeom prst="ellipse">
                      <a:avLst/>
                    </a:prstGeom>
                    <a:solidFill>
                      <a:srgbClr val="FFB1B5">
                        <a:alpha val="52157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0" name="Straight Arrow Connector 99">
                      <a:extLst>
                        <a:ext uri="{FF2B5EF4-FFF2-40B4-BE49-F238E27FC236}">
                          <a16:creationId xmlns:a16="http://schemas.microsoft.com/office/drawing/2014/main" id="{39D34B33-F6B0-4441-B2F6-90DA56985D97}"/>
                        </a:ext>
                      </a:extLst>
                    </p:cNvPr>
                    <p:cNvCxnSpPr>
                      <a:endCxn id="99" idx="6"/>
                    </p:cNvCxnSpPr>
                    <p:nvPr/>
                  </p:nvCxnSpPr>
                  <p:spPr>
                    <a:xfrm>
                      <a:off x="4457700" y="4240887"/>
                      <a:ext cx="1333500" cy="1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CDD1F5-9454-C942-B855-1876B764650E}"/>
                        </a:ext>
                      </a:extLst>
                    </p:cNvPr>
                    <p:cNvSpPr txBox="1"/>
                    <p:nvPr/>
                  </p:nvSpPr>
                  <p:spPr>
                    <a:xfrm rot="898004">
                      <a:off x="4298322" y="3614455"/>
                      <a:ext cx="755616" cy="5646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p1</a:t>
                      </a:r>
                    </a:p>
                  </p:txBody>
                </p:sp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9AF966EB-3755-574D-B2A3-B70FD27FDA83}"/>
                        </a:ext>
                      </a:extLst>
                    </p:cNvPr>
                    <p:cNvSpPr txBox="1"/>
                    <p:nvPr/>
                  </p:nvSpPr>
                  <p:spPr>
                    <a:xfrm rot="375230">
                      <a:off x="4859839" y="3765622"/>
                      <a:ext cx="1085286" cy="5211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Eps</a:t>
                      </a:r>
                    </a:p>
                  </p:txBody>
                </p:sp>
              </p:grp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DEC6C4DB-61B1-F240-8FAC-111AFC82AFEF}"/>
                      </a:ext>
                    </a:extLst>
                  </p:cNvPr>
                  <p:cNvSpPr/>
                  <p:nvPr/>
                </p:nvSpPr>
                <p:spPr>
                  <a:xfrm>
                    <a:off x="6668457" y="4063544"/>
                    <a:ext cx="190500" cy="203648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22687D17-6B18-A146-85BF-6AFBAE437151}"/>
                    </a:ext>
                  </a:extLst>
                </p:cNvPr>
                <p:cNvGrpSpPr/>
                <p:nvPr/>
              </p:nvGrpSpPr>
              <p:grpSpPr>
                <a:xfrm rot="1108573">
                  <a:off x="4546002" y="3343603"/>
                  <a:ext cx="2139494" cy="2051921"/>
                  <a:chOff x="5257800" y="2718257"/>
                  <a:chExt cx="3049525" cy="2895600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A630C1A-C8AA-784C-A88A-70C242A9A9A8}"/>
                      </a:ext>
                    </a:extLst>
                  </p:cNvPr>
                  <p:cNvGrpSpPr/>
                  <p:nvPr/>
                </p:nvGrpSpPr>
                <p:grpSpPr>
                  <a:xfrm>
                    <a:off x="5257800" y="2718257"/>
                    <a:ext cx="3049525" cy="2895600"/>
                    <a:chOff x="1981200" y="2780387"/>
                    <a:chExt cx="3049525" cy="28956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1B93AF73-500F-364D-8337-A8500EFC0A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1200" y="2780387"/>
                      <a:ext cx="3049525" cy="2895600"/>
                      <a:chOff x="2895600" y="2793087"/>
                      <a:chExt cx="3049525" cy="2895600"/>
                    </a:xfrm>
                  </p:grpSpPr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05431989-C2EB-4942-9759-CD37E9F5F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5600" y="2793087"/>
                        <a:ext cx="2895600" cy="2895600"/>
                      </a:xfrm>
                      <a:prstGeom prst="ellipse">
                        <a:avLst/>
                      </a:prstGeom>
                      <a:solidFill>
                        <a:srgbClr val="FFD6D9">
                          <a:alpha val="50196"/>
                        </a:srgb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93" name="Straight Arrow Connector 92">
                        <a:extLst>
                          <a:ext uri="{FF2B5EF4-FFF2-40B4-BE49-F238E27FC236}">
                            <a16:creationId xmlns:a16="http://schemas.microsoft.com/office/drawing/2014/main" id="{1F93BE87-FD09-4740-9020-943A1A092F6A}"/>
                          </a:ext>
                        </a:extLst>
                      </p:cNvPr>
                      <p:cNvCxnSpPr>
                        <a:endCxn id="92" idx="6"/>
                      </p:cNvCxnSpPr>
                      <p:nvPr/>
                    </p:nvCxnSpPr>
                    <p:spPr>
                      <a:xfrm>
                        <a:off x="4457700" y="4240886"/>
                        <a:ext cx="1333500" cy="1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94" name="TextBox 93">
                        <a:extLst>
                          <a:ext uri="{FF2B5EF4-FFF2-40B4-BE49-F238E27FC236}">
                            <a16:creationId xmlns:a16="http://schemas.microsoft.com/office/drawing/2014/main" id="{75FE60AC-6763-AD45-96E6-855621638E6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9968056">
                        <a:off x="3735637" y="4168763"/>
                        <a:ext cx="755616" cy="5646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000" b="1">
                            <a:solidFill>
                              <a:srgbClr val="FF0000"/>
                            </a:solidFill>
                          </a:rPr>
                          <a:t>p2</a:t>
                        </a: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EF1B0915-DCCE-224F-BCBA-311DD8D74A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53938" y="4790938"/>
                        <a:ext cx="190501" cy="203648"/>
                      </a:xfrm>
                      <a:prstGeom prst="ellipse">
                        <a:avLst/>
                      </a:prstGeom>
                      <a:solidFill>
                        <a:srgbClr val="00B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TextBox 95">
                        <a:extLst>
                          <a:ext uri="{FF2B5EF4-FFF2-40B4-BE49-F238E27FC236}">
                            <a16:creationId xmlns:a16="http://schemas.microsoft.com/office/drawing/2014/main" id="{DC1AC8BF-ECA0-8249-A40D-C0E79B4B22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59839" y="3765621"/>
                        <a:ext cx="1085286" cy="5211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>
                            <a:solidFill>
                              <a:srgbClr val="FF0000"/>
                            </a:solidFill>
                          </a:rPr>
                          <a:t>Eps</a:t>
                        </a:r>
                      </a:p>
                    </p:txBody>
                  </p:sp>
                </p:grp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3E75BDC7-3CFF-EC47-A175-3F9BEB6400E6}"/>
                        </a:ext>
                      </a:extLst>
                    </p:cNvPr>
                    <p:cNvSpPr txBox="1"/>
                    <p:nvPr/>
                  </p:nvSpPr>
                  <p:spPr>
                    <a:xfrm rot="20491427">
                      <a:off x="3815216" y="4838552"/>
                      <a:ext cx="636223" cy="5211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/>
                        <a:t>q2</a:t>
                      </a:r>
                    </a:p>
                  </p:txBody>
                </p:sp>
              </p:grp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D7ABB8DD-425D-E645-91E9-A327FFA7F2A2}"/>
                      </a:ext>
                    </a:extLst>
                  </p:cNvPr>
                  <p:cNvSpPr/>
                  <p:nvPr/>
                </p:nvSpPr>
                <p:spPr>
                  <a:xfrm>
                    <a:off x="6668457" y="4063544"/>
                    <a:ext cx="190500" cy="203648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853CF507-420B-BA43-B178-65CA5D841E8C}"/>
                    </a:ext>
                  </a:extLst>
                </p:cNvPr>
                <p:cNvSpPr/>
                <p:nvPr/>
              </p:nvSpPr>
              <p:spPr>
                <a:xfrm rot="20701996">
                  <a:off x="3070073" y="3642875"/>
                  <a:ext cx="133652" cy="144312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A04DF235-AF63-FA4C-AB49-1708A09B7802}"/>
                  </a:ext>
                </a:extLst>
              </p:cNvPr>
              <p:cNvCxnSpPr>
                <a:cxnSpLocks/>
                <a:stCxn id="98" idx="2"/>
                <a:endCxn id="87" idx="5"/>
              </p:cNvCxnSpPr>
              <p:nvPr/>
            </p:nvCxnSpPr>
            <p:spPr>
              <a:xfrm flipH="1" flipV="1">
                <a:off x="5406735" y="4249416"/>
                <a:ext cx="747870" cy="80240"/>
              </a:xfrm>
              <a:prstGeom prst="straightConnector1">
                <a:avLst/>
              </a:prstGeom>
              <a:ln w="4445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6877D6B6-907C-D54D-892E-F1EACB8F3572}"/>
                  </a:ext>
                </a:extLst>
              </p:cNvPr>
              <p:cNvCxnSpPr>
                <a:cxnSpLocks/>
                <a:stCxn id="104" idx="2"/>
                <a:endCxn id="98" idx="5"/>
              </p:cNvCxnSpPr>
              <p:nvPr/>
            </p:nvCxnSpPr>
            <p:spPr>
              <a:xfrm flipH="1" flipV="1">
                <a:off x="6277991" y="4349486"/>
                <a:ext cx="774187" cy="32123"/>
              </a:xfrm>
              <a:prstGeom prst="straightConnector1">
                <a:avLst/>
              </a:prstGeom>
              <a:ln w="4445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2B888BE6-C826-A746-BB60-2FEAC880A2ED}"/>
                  </a:ext>
                </a:extLst>
              </p:cNvPr>
              <p:cNvCxnSpPr>
                <a:cxnSpLocks/>
                <a:endCxn id="89" idx="1"/>
              </p:cNvCxnSpPr>
              <p:nvPr/>
            </p:nvCxnSpPr>
            <p:spPr>
              <a:xfrm>
                <a:off x="7185831" y="4399365"/>
                <a:ext cx="599887" cy="399473"/>
              </a:xfrm>
              <a:prstGeom prst="straightConnector1">
                <a:avLst/>
              </a:prstGeom>
              <a:ln w="4445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6240E763-59CF-F946-8F69-45ED6E7D13E5}"/>
                  </a:ext>
                </a:extLst>
              </p:cNvPr>
              <p:cNvCxnSpPr>
                <a:cxnSpLocks/>
                <a:stCxn id="89" idx="5"/>
                <a:endCxn id="95" idx="1"/>
              </p:cNvCxnSpPr>
              <p:nvPr/>
            </p:nvCxnSpPr>
            <p:spPr>
              <a:xfrm>
                <a:off x="7843014" y="4925572"/>
                <a:ext cx="426761" cy="522566"/>
              </a:xfrm>
              <a:prstGeom prst="straightConnector1">
                <a:avLst/>
              </a:prstGeom>
              <a:ln w="4445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53DF5A-0BEF-0D47-BE82-8732AEC1E6E0}"/>
                </a:ext>
              </a:extLst>
            </p:cNvPr>
            <p:cNvGrpSpPr/>
            <p:nvPr/>
          </p:nvGrpSpPr>
          <p:grpSpPr>
            <a:xfrm>
              <a:off x="2554953" y="2672702"/>
              <a:ext cx="2149404" cy="2051921"/>
              <a:chOff x="4686223" y="3368962"/>
              <a:chExt cx="2149404" cy="2051921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09542BD-E8C5-F44B-9D85-458F9F06B286}"/>
                  </a:ext>
                </a:extLst>
              </p:cNvPr>
              <p:cNvSpPr/>
              <p:nvPr/>
            </p:nvSpPr>
            <p:spPr>
              <a:xfrm rot="1108573">
                <a:off x="4686223" y="3368962"/>
                <a:ext cx="2031503" cy="205192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9FC8073-6859-D949-A69C-49D331A3440A}"/>
                  </a:ext>
                </a:extLst>
              </p:cNvPr>
              <p:cNvSpPr txBox="1"/>
              <p:nvPr/>
            </p:nvSpPr>
            <p:spPr>
              <a:xfrm rot="1108573">
                <a:off x="6074209" y="4301450"/>
                <a:ext cx="7614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Eps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6F8DC74-D8C7-2D48-8123-4CC248881096}"/>
                  </a:ext>
                </a:extLst>
              </p:cNvPr>
              <p:cNvSpPr/>
              <p:nvPr/>
            </p:nvSpPr>
            <p:spPr>
              <a:xfrm rot="1108573">
                <a:off x="5673969" y="4335223"/>
                <a:ext cx="133652" cy="14431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5D10F3D-37F3-B548-BE11-9BF7DBFE6085}"/>
                  </a:ext>
                </a:extLst>
              </p:cNvPr>
              <p:cNvCxnSpPr/>
              <p:nvPr/>
            </p:nvCxnSpPr>
            <p:spPr>
              <a:xfrm rot="1108573">
                <a:off x="5739523" y="4544870"/>
                <a:ext cx="93556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4A0B95-A155-2C41-BBA4-5581330A83ED}"/>
              </a:ext>
            </a:extLst>
          </p:cNvPr>
          <p:cNvSpPr txBox="1"/>
          <p:nvPr/>
        </p:nvSpPr>
        <p:spPr>
          <a:xfrm>
            <a:off x="4335182" y="3414321"/>
            <a:ext cx="295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92EDE58-85B0-FE48-91E0-E37AC3CC5598}"/>
              </a:ext>
            </a:extLst>
          </p:cNvPr>
          <p:cNvSpPr/>
          <p:nvPr/>
        </p:nvSpPr>
        <p:spPr>
          <a:xfrm>
            <a:off x="6163451" y="3229891"/>
            <a:ext cx="4590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rgbClr val="FF0000"/>
                </a:solidFill>
              </a:rPr>
              <a:t>MinPts = 3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/>
              <a:t>Eps = Eps</a:t>
            </a:r>
          </a:p>
        </p:txBody>
      </p:sp>
    </p:spTree>
    <p:extLst>
      <p:ext uri="{BB962C8B-B14F-4D97-AF65-F5344CB8AC3E}">
        <p14:creationId xmlns:p14="http://schemas.microsoft.com/office/powerpoint/2010/main" val="296911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Concept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E522D-F02C-8E4C-A42C-06E7CF4E046C}"/>
              </a:ext>
            </a:extLst>
          </p:cNvPr>
          <p:cNvSpPr/>
          <p:nvPr/>
        </p:nvSpPr>
        <p:spPr>
          <a:xfrm>
            <a:off x="420568" y="1122625"/>
            <a:ext cx="7019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Lemma 1: </a:t>
            </a:r>
            <a:r>
              <a:rPr lang="en-US"/>
              <a:t>Let p be a point in D and I</a:t>
            </a:r>
            <a:r>
              <a:rPr lang="en-US" b="1">
                <a:latin typeface="Times" pitchFamily="2" charset="0"/>
              </a:rPr>
              <a:t> N</a:t>
            </a:r>
            <a:r>
              <a:rPr lang="en-US" b="1" baseline="-25000">
                <a:latin typeface="Times" pitchFamily="2" charset="0"/>
              </a:rPr>
              <a:t>Eps</a:t>
            </a:r>
            <a:r>
              <a:rPr lang="en-US" b="1"/>
              <a:t>(p)</a:t>
            </a:r>
            <a:r>
              <a:rPr lang="en-US"/>
              <a:t>l ≥ MinPts. Then the set O = {o I o ∈ D and o is </a:t>
            </a:r>
            <a:r>
              <a:rPr lang="en-US" b="1"/>
              <a:t>density-reachable</a:t>
            </a:r>
            <a:r>
              <a:rPr lang="en-US"/>
              <a:t> from p wrt. Eps and MinPts} is a cluster wrt. Eps and MinPts. </a:t>
            </a:r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EF3B7-702C-9742-96F9-D7D61E5DFA3F}"/>
              </a:ext>
            </a:extLst>
          </p:cNvPr>
          <p:cNvSpPr/>
          <p:nvPr/>
        </p:nvSpPr>
        <p:spPr>
          <a:xfrm>
            <a:off x="420568" y="2291749"/>
            <a:ext cx="7131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Times" pitchFamily="2" charset="0"/>
              </a:rPr>
              <a:t>Lemma 2</a:t>
            </a:r>
            <a:r>
              <a:rPr lang="en-US">
                <a:latin typeface="Times" pitchFamily="2" charset="0"/>
              </a:rPr>
              <a:t>: Let C be a cluster wrt. Eps and MinPts and let p be any point in C with |</a:t>
            </a:r>
            <a:r>
              <a:rPr lang="en-US" b="1">
                <a:latin typeface="Times" pitchFamily="2" charset="0"/>
              </a:rPr>
              <a:t> N</a:t>
            </a:r>
            <a:r>
              <a:rPr lang="en-US" b="1" baseline="-25000">
                <a:latin typeface="Times" pitchFamily="2" charset="0"/>
              </a:rPr>
              <a:t>Eps</a:t>
            </a:r>
            <a:r>
              <a:rPr lang="en-US" b="1"/>
              <a:t>(p) </a:t>
            </a:r>
            <a:r>
              <a:rPr lang="en-US">
                <a:latin typeface="Times" pitchFamily="2" charset="0"/>
              </a:rPr>
              <a:t>| </a:t>
            </a:r>
            <a:r>
              <a:rPr lang="en-US"/>
              <a:t>≥</a:t>
            </a:r>
            <a:r>
              <a:rPr lang="en-US">
                <a:latin typeface="Times" pitchFamily="2" charset="0"/>
              </a:rPr>
              <a:t> MinPts. Then C equals to the set O= {o | o is </a:t>
            </a:r>
            <a:r>
              <a:rPr lang="en-US" b="1">
                <a:latin typeface="Times" pitchFamily="2" charset="0"/>
              </a:rPr>
              <a:t>density-reachable</a:t>
            </a:r>
            <a:r>
              <a:rPr lang="en-US">
                <a:latin typeface="Times" pitchFamily="2" charset="0"/>
              </a:rPr>
              <a:t> from p wrt. Eps and MinPts}. </a:t>
            </a:r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248416B-3653-A84E-9510-3C2FB765018D}"/>
              </a:ext>
            </a:extLst>
          </p:cNvPr>
          <p:cNvGrpSpPr/>
          <p:nvPr/>
        </p:nvGrpSpPr>
        <p:grpSpPr>
          <a:xfrm>
            <a:off x="466843" y="3787916"/>
            <a:ext cx="3257813" cy="2331513"/>
            <a:chOff x="5165736" y="3356137"/>
            <a:chExt cx="3257813" cy="233151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F306E6E-2499-AE46-83B7-E37391EEB561}"/>
                </a:ext>
              </a:extLst>
            </p:cNvPr>
            <p:cNvGrpSpPr/>
            <p:nvPr/>
          </p:nvGrpSpPr>
          <p:grpSpPr>
            <a:xfrm>
              <a:off x="5165736" y="3356137"/>
              <a:ext cx="3257813" cy="2331513"/>
              <a:chOff x="2954727" y="2858840"/>
              <a:chExt cx="3257813" cy="233151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390AA3C0-F5EF-FD40-9EC4-16B31FF9BBA4}"/>
                  </a:ext>
                </a:extLst>
              </p:cNvPr>
              <p:cNvGrpSpPr/>
              <p:nvPr/>
            </p:nvGrpSpPr>
            <p:grpSpPr>
              <a:xfrm>
                <a:off x="2954727" y="2858840"/>
                <a:ext cx="3036243" cy="2051921"/>
                <a:chOff x="3979620" y="2718257"/>
                <a:chExt cx="4327705" cy="2895600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7ACA9AA3-6AF8-3646-BA7F-7E05B2032465}"/>
                    </a:ext>
                  </a:extLst>
                </p:cNvPr>
                <p:cNvGrpSpPr/>
                <p:nvPr/>
              </p:nvGrpSpPr>
              <p:grpSpPr>
                <a:xfrm>
                  <a:off x="3979620" y="2718257"/>
                  <a:ext cx="4327705" cy="2895600"/>
                  <a:chOff x="1617420" y="2793087"/>
                  <a:chExt cx="4327705" cy="289560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3F2EB14E-3E8F-F34C-A7BF-0BC81CEB1FE2}"/>
                      </a:ext>
                    </a:extLst>
                  </p:cNvPr>
                  <p:cNvSpPr/>
                  <p:nvPr/>
                </p:nvSpPr>
                <p:spPr>
                  <a:xfrm>
                    <a:off x="2895600" y="2793087"/>
                    <a:ext cx="2895600" cy="2895600"/>
                  </a:xfrm>
                  <a:prstGeom prst="ellipse">
                    <a:avLst/>
                  </a:prstGeom>
                  <a:solidFill>
                    <a:srgbClr val="FFB1B5">
                      <a:alpha val="50196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0E749E79-2C9F-744B-9ECE-003039E05D97}"/>
                      </a:ext>
                    </a:extLst>
                  </p:cNvPr>
                  <p:cNvCxnSpPr>
                    <a:endCxn id="116" idx="6"/>
                  </p:cNvCxnSpPr>
                  <p:nvPr/>
                </p:nvCxnSpPr>
                <p:spPr>
                  <a:xfrm>
                    <a:off x="4457700" y="4240886"/>
                    <a:ext cx="1333500" cy="1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7CEC74A8-DFE2-E64D-A739-9C6A350178D9}"/>
                      </a:ext>
                    </a:extLst>
                  </p:cNvPr>
                  <p:cNvSpPr txBox="1"/>
                  <p:nvPr/>
                </p:nvSpPr>
                <p:spPr>
                  <a:xfrm>
                    <a:off x="3998331" y="4171702"/>
                    <a:ext cx="799086" cy="5646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>
                        <a:solidFill>
                          <a:srgbClr val="FF0000"/>
                        </a:solidFill>
                      </a:rPr>
                      <a:t>p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8CA3F97-14F1-7049-9CDC-E31B75DA501E}"/>
                      </a:ext>
                    </a:extLst>
                  </p:cNvPr>
                  <p:cNvSpPr txBox="1"/>
                  <p:nvPr/>
                </p:nvSpPr>
                <p:spPr>
                  <a:xfrm>
                    <a:off x="1617420" y="4090899"/>
                    <a:ext cx="776521" cy="5211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/>
                      <a:t>o1</a:t>
                    </a: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D390533A-058D-1A4D-82E1-FE06A82B2EA9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839" y="3765621"/>
                    <a:ext cx="1085286" cy="5211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>
                        <a:solidFill>
                          <a:srgbClr val="FF0000"/>
                        </a:solidFill>
                      </a:rPr>
                      <a:t>Eps</a:t>
                    </a:r>
                  </a:p>
                </p:txBody>
              </p:sp>
            </p:grp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6E74FE67-C30E-D24F-93CB-D9171816C0BD}"/>
                    </a:ext>
                  </a:extLst>
                </p:cNvPr>
                <p:cNvSpPr/>
                <p:nvPr/>
              </p:nvSpPr>
              <p:spPr>
                <a:xfrm>
                  <a:off x="6668457" y="4063544"/>
                  <a:ext cx="190500" cy="203648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D8806F9-2EDB-FE48-8A9A-8894A6448E10}"/>
                  </a:ext>
                </a:extLst>
              </p:cNvPr>
              <p:cNvGrpSpPr/>
              <p:nvPr/>
            </p:nvGrpSpPr>
            <p:grpSpPr>
              <a:xfrm rot="20701996">
                <a:off x="3881289" y="3328217"/>
                <a:ext cx="530127" cy="515579"/>
                <a:chOff x="6660522" y="3539625"/>
                <a:chExt cx="755615" cy="727567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A5ECE5B3-0EE9-A34C-851E-249416B2A952}"/>
                    </a:ext>
                  </a:extLst>
                </p:cNvPr>
                <p:cNvSpPr txBox="1"/>
                <p:nvPr/>
              </p:nvSpPr>
              <p:spPr>
                <a:xfrm rot="898004">
                  <a:off x="6660522" y="3539625"/>
                  <a:ext cx="755615" cy="56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rgbClr val="FF0000"/>
                      </a:solidFill>
                    </a:rPr>
                    <a:t>p1</a:t>
                  </a: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139A6AF-A682-F145-9A68-ACBE9BA7A660}"/>
                    </a:ext>
                  </a:extLst>
                </p:cNvPr>
                <p:cNvSpPr/>
                <p:nvPr/>
              </p:nvSpPr>
              <p:spPr>
                <a:xfrm>
                  <a:off x="6668457" y="4063544"/>
                  <a:ext cx="190500" cy="203648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6CE330A-943E-D342-8366-49D56084F64A}"/>
                  </a:ext>
                </a:extLst>
              </p:cNvPr>
              <p:cNvGrpSpPr/>
              <p:nvPr/>
            </p:nvGrpSpPr>
            <p:grpSpPr>
              <a:xfrm rot="1108573">
                <a:off x="5013674" y="4315851"/>
                <a:ext cx="1198866" cy="874502"/>
                <a:chOff x="6097837" y="4063544"/>
                <a:chExt cx="1708802" cy="1234067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637E0EEB-81D5-3B47-A482-D6F175645D44}"/>
                    </a:ext>
                  </a:extLst>
                </p:cNvPr>
                <p:cNvGrpSpPr/>
                <p:nvPr/>
              </p:nvGrpSpPr>
              <p:grpSpPr>
                <a:xfrm>
                  <a:off x="6097837" y="4093933"/>
                  <a:ext cx="1708802" cy="1203678"/>
                  <a:chOff x="2821237" y="4156063"/>
                  <a:chExt cx="1708802" cy="120367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948D1954-4CAD-5942-BB8D-DCCDE714CC6E}"/>
                      </a:ext>
                    </a:extLst>
                  </p:cNvPr>
                  <p:cNvGrpSpPr/>
                  <p:nvPr/>
                </p:nvGrpSpPr>
                <p:grpSpPr>
                  <a:xfrm>
                    <a:off x="2821237" y="4156063"/>
                    <a:ext cx="1708802" cy="825823"/>
                    <a:chOff x="3735637" y="4168763"/>
                    <a:chExt cx="1708802" cy="825823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1D39B36A-A1DF-CC42-A7C1-3471D0691845}"/>
                        </a:ext>
                      </a:extLst>
                    </p:cNvPr>
                    <p:cNvSpPr txBox="1"/>
                    <p:nvPr/>
                  </p:nvSpPr>
                  <p:spPr>
                    <a:xfrm rot="19968056">
                      <a:off x="3735637" y="4168763"/>
                      <a:ext cx="755616" cy="5646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p2</a:t>
                      </a:r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EAFBBB7D-D1F0-A746-8AA1-21FE04492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53938" y="4790938"/>
                      <a:ext cx="190501" cy="203648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E93CED8-D278-F249-ADD2-01A7B2A3903B}"/>
                      </a:ext>
                    </a:extLst>
                  </p:cNvPr>
                  <p:cNvSpPr txBox="1"/>
                  <p:nvPr/>
                </p:nvSpPr>
                <p:spPr>
                  <a:xfrm rot="20491427">
                    <a:off x="3815216" y="4838552"/>
                    <a:ext cx="636223" cy="5211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/>
                      <a:t>o2</a:t>
                    </a:r>
                  </a:p>
                </p:txBody>
              </p:sp>
            </p:grp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6DFEF711-8E46-7A40-840A-53DC93FA6F37}"/>
                    </a:ext>
                  </a:extLst>
                </p:cNvPr>
                <p:cNvSpPr/>
                <p:nvPr/>
              </p:nvSpPr>
              <p:spPr>
                <a:xfrm>
                  <a:off x="6668457" y="4063544"/>
                  <a:ext cx="190500" cy="203648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D186D89-F78F-0447-A72B-BE351D23B7AA}"/>
                  </a:ext>
                </a:extLst>
              </p:cNvPr>
              <p:cNvSpPr/>
              <p:nvPr/>
            </p:nvSpPr>
            <p:spPr>
              <a:xfrm rot="20701996">
                <a:off x="3070073" y="3642875"/>
                <a:ext cx="133652" cy="14431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DE69773-32E1-1943-8465-9BFA3AE46AEA}"/>
                </a:ext>
              </a:extLst>
            </p:cNvPr>
            <p:cNvCxnSpPr>
              <a:cxnSpLocks/>
              <a:stCxn id="77" idx="2"/>
              <a:endCxn id="65" idx="5"/>
            </p:cNvCxnSpPr>
            <p:nvPr/>
          </p:nvCxnSpPr>
          <p:spPr>
            <a:xfrm flipH="1" flipV="1">
              <a:off x="5406735" y="4249416"/>
              <a:ext cx="747870" cy="80240"/>
            </a:xfrm>
            <a:prstGeom prst="straightConnector1">
              <a:avLst/>
            </a:prstGeom>
            <a:ln w="444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33C837A-1297-BE44-A1BF-9A9B4E0F30A4}"/>
                </a:ext>
              </a:extLst>
            </p:cNvPr>
            <p:cNvCxnSpPr>
              <a:cxnSpLocks/>
              <a:stCxn id="115" idx="2"/>
              <a:endCxn id="77" idx="5"/>
            </p:cNvCxnSpPr>
            <p:nvPr/>
          </p:nvCxnSpPr>
          <p:spPr>
            <a:xfrm flipH="1" flipV="1">
              <a:off x="6277991" y="4349486"/>
              <a:ext cx="774187" cy="32123"/>
            </a:xfrm>
            <a:prstGeom prst="straightConnector1">
              <a:avLst/>
            </a:prstGeom>
            <a:ln w="444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A1EBC9D-9EA1-1443-AB77-CB96871B987F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7185831" y="4399365"/>
              <a:ext cx="599887" cy="399473"/>
            </a:xfrm>
            <a:prstGeom prst="straightConnector1">
              <a:avLst/>
            </a:prstGeom>
            <a:ln w="444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74F2C1B-67FA-E240-BA4E-75917A483CEF}"/>
                </a:ext>
              </a:extLst>
            </p:cNvPr>
            <p:cNvCxnSpPr>
              <a:cxnSpLocks/>
              <a:stCxn id="68" idx="5"/>
              <a:endCxn id="74" idx="1"/>
            </p:cNvCxnSpPr>
            <p:nvPr/>
          </p:nvCxnSpPr>
          <p:spPr>
            <a:xfrm>
              <a:off x="7843014" y="4925572"/>
              <a:ext cx="426761" cy="522566"/>
            </a:xfrm>
            <a:prstGeom prst="straightConnector1">
              <a:avLst/>
            </a:prstGeom>
            <a:ln w="444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8D8D0A3-1E60-5F40-8B69-B110DCAD6E9D}"/>
              </a:ext>
            </a:extLst>
          </p:cNvPr>
          <p:cNvGrpSpPr/>
          <p:nvPr/>
        </p:nvGrpSpPr>
        <p:grpSpPr>
          <a:xfrm>
            <a:off x="4705389" y="3529415"/>
            <a:ext cx="3036243" cy="2051921"/>
            <a:chOff x="3979620" y="2718257"/>
            <a:chExt cx="4327705" cy="28956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9EC0C02-D189-994C-BAC5-B7FFB30DD294}"/>
                </a:ext>
              </a:extLst>
            </p:cNvPr>
            <p:cNvGrpSpPr/>
            <p:nvPr/>
          </p:nvGrpSpPr>
          <p:grpSpPr>
            <a:xfrm>
              <a:off x="3979620" y="2718257"/>
              <a:ext cx="4327705" cy="2895600"/>
              <a:chOff x="1617420" y="2793087"/>
              <a:chExt cx="4327705" cy="2895600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F951D03F-B7A8-7045-9CFB-208480D48B39}"/>
                  </a:ext>
                </a:extLst>
              </p:cNvPr>
              <p:cNvSpPr/>
              <p:nvPr/>
            </p:nvSpPr>
            <p:spPr>
              <a:xfrm>
                <a:off x="2895600" y="2793087"/>
                <a:ext cx="2895600" cy="2895600"/>
              </a:xfrm>
              <a:prstGeom prst="ellipse">
                <a:avLst/>
              </a:prstGeom>
              <a:solidFill>
                <a:srgbClr val="FFB1B5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CDC79AFD-68F3-374D-9ED8-39AF42BE796E}"/>
                  </a:ext>
                </a:extLst>
              </p:cNvPr>
              <p:cNvCxnSpPr>
                <a:endCxn id="144" idx="6"/>
              </p:cNvCxnSpPr>
              <p:nvPr/>
            </p:nvCxnSpPr>
            <p:spPr>
              <a:xfrm>
                <a:off x="4457700" y="4240886"/>
                <a:ext cx="1333500" cy="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D62C5E1-8C35-0E4D-81AD-2B65D3DFD082}"/>
                  </a:ext>
                </a:extLst>
              </p:cNvPr>
              <p:cNvSpPr txBox="1"/>
              <p:nvPr/>
            </p:nvSpPr>
            <p:spPr>
              <a:xfrm>
                <a:off x="3998331" y="4171702"/>
                <a:ext cx="799086" cy="564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solidFill>
                      <a:srgbClr val="FF0000"/>
                    </a:solidFill>
                  </a:rPr>
                  <a:t>p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3563353-8A46-0B44-9113-1D91D8E2A4E6}"/>
                  </a:ext>
                </a:extLst>
              </p:cNvPr>
              <p:cNvSpPr/>
              <p:nvPr/>
            </p:nvSpPr>
            <p:spPr>
              <a:xfrm>
                <a:off x="2535722" y="3091311"/>
                <a:ext cx="190501" cy="2036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1638501-BE08-C343-914C-CBCC7F19592A}"/>
                  </a:ext>
                </a:extLst>
              </p:cNvPr>
              <p:cNvSpPr txBox="1"/>
              <p:nvPr/>
            </p:nvSpPr>
            <p:spPr>
              <a:xfrm>
                <a:off x="1617420" y="4090899"/>
                <a:ext cx="776521" cy="52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o4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1995546D-2040-1B42-B9DC-262C38C38274}"/>
                  </a:ext>
                </a:extLst>
              </p:cNvPr>
              <p:cNvSpPr txBox="1"/>
              <p:nvPr/>
            </p:nvSpPr>
            <p:spPr>
              <a:xfrm>
                <a:off x="4859839" y="3765621"/>
                <a:ext cx="1085286" cy="52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Eps</a:t>
                </a:r>
              </a:p>
            </p:txBody>
          </p:sp>
        </p:grp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7B3AD73-9B5D-0245-9871-11E018BB37F0}"/>
                </a:ext>
              </a:extLst>
            </p:cNvPr>
            <p:cNvSpPr/>
            <p:nvPr/>
          </p:nvSpPr>
          <p:spPr>
            <a:xfrm>
              <a:off x="6668457" y="4063544"/>
              <a:ext cx="190500" cy="2036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03135CA-E3A9-D14B-A86C-229B91D22238}"/>
              </a:ext>
            </a:extLst>
          </p:cNvPr>
          <p:cNvGrpSpPr/>
          <p:nvPr/>
        </p:nvGrpSpPr>
        <p:grpSpPr>
          <a:xfrm rot="20701996">
            <a:off x="4741409" y="3254638"/>
            <a:ext cx="2171214" cy="2051921"/>
            <a:chOff x="5212588" y="2836771"/>
            <a:chExt cx="3094737" cy="2895600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5F6840F-D33B-994C-955E-C2CAA7EE9D19}"/>
                </a:ext>
              </a:extLst>
            </p:cNvPr>
            <p:cNvGrpSpPr/>
            <p:nvPr/>
          </p:nvGrpSpPr>
          <p:grpSpPr>
            <a:xfrm>
              <a:off x="5212588" y="2836771"/>
              <a:ext cx="3094737" cy="2895600"/>
              <a:chOff x="2850388" y="2911601"/>
              <a:chExt cx="3094737" cy="28956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F06A033-43D4-0641-B383-1F5E5B84F5F4}"/>
                  </a:ext>
                </a:extLst>
              </p:cNvPr>
              <p:cNvSpPr/>
              <p:nvPr/>
            </p:nvSpPr>
            <p:spPr>
              <a:xfrm>
                <a:off x="2850388" y="2911601"/>
                <a:ext cx="2895600" cy="2895600"/>
              </a:xfrm>
              <a:prstGeom prst="ellipse">
                <a:avLst/>
              </a:prstGeom>
              <a:solidFill>
                <a:srgbClr val="FFB1B5">
                  <a:alpha val="52157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D0DE66E7-8D7E-0546-ABEE-79BCE5185A45}"/>
                  </a:ext>
                </a:extLst>
              </p:cNvPr>
              <p:cNvCxnSpPr>
                <a:endCxn id="138" idx="6"/>
              </p:cNvCxnSpPr>
              <p:nvPr/>
            </p:nvCxnSpPr>
            <p:spPr>
              <a:xfrm>
                <a:off x="4412488" y="4359400"/>
                <a:ext cx="1333500" cy="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F0CB5D3-2AC1-EF46-8C6E-14E34CDEDFAE}"/>
                  </a:ext>
                </a:extLst>
              </p:cNvPr>
              <p:cNvSpPr txBox="1"/>
              <p:nvPr/>
            </p:nvSpPr>
            <p:spPr>
              <a:xfrm rot="898004">
                <a:off x="4298322" y="3614455"/>
                <a:ext cx="755616" cy="564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solidFill>
                      <a:srgbClr val="FF0000"/>
                    </a:solidFill>
                  </a:rPr>
                  <a:t>o1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5D6BF7E-8352-8A49-9F3F-9ED9E2BFF854}"/>
                  </a:ext>
                </a:extLst>
              </p:cNvPr>
              <p:cNvSpPr txBox="1"/>
              <p:nvPr/>
            </p:nvSpPr>
            <p:spPr>
              <a:xfrm rot="375230">
                <a:off x="4859839" y="3765622"/>
                <a:ext cx="1085286" cy="52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Eps</a:t>
                </a:r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547BD3A-861C-1545-807B-4771D57DA01D}"/>
                </a:ext>
              </a:extLst>
            </p:cNvPr>
            <p:cNvSpPr/>
            <p:nvPr/>
          </p:nvSpPr>
          <p:spPr>
            <a:xfrm>
              <a:off x="6595549" y="4182721"/>
              <a:ext cx="190501" cy="203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6FAA255-4580-F643-AE16-0F7304866A10}"/>
              </a:ext>
            </a:extLst>
          </p:cNvPr>
          <p:cNvGrpSpPr/>
          <p:nvPr/>
        </p:nvGrpSpPr>
        <p:grpSpPr>
          <a:xfrm rot="1108573">
            <a:off x="6797138" y="4784751"/>
            <a:ext cx="1550139" cy="1138648"/>
            <a:chOff x="6097837" y="3690791"/>
            <a:chExt cx="2209488" cy="1606820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4FFEEF3-B5C8-1D4F-9CCC-98E2FE9013B7}"/>
                </a:ext>
              </a:extLst>
            </p:cNvPr>
            <p:cNvGrpSpPr/>
            <p:nvPr/>
          </p:nvGrpSpPr>
          <p:grpSpPr>
            <a:xfrm>
              <a:off x="6097837" y="3690791"/>
              <a:ext cx="2209488" cy="1606820"/>
              <a:chOff x="2821237" y="3752921"/>
              <a:chExt cx="2209488" cy="1606820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E22C5FC-495F-E34E-8319-05F79B4AA7B9}"/>
                  </a:ext>
                </a:extLst>
              </p:cNvPr>
              <p:cNvGrpSpPr/>
              <p:nvPr/>
            </p:nvGrpSpPr>
            <p:grpSpPr>
              <a:xfrm>
                <a:off x="2821237" y="3752921"/>
                <a:ext cx="2209488" cy="1228965"/>
                <a:chOff x="3735637" y="3765621"/>
                <a:chExt cx="2209488" cy="1228965"/>
              </a:xfrm>
            </p:grpSpPr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D301E8BD-2746-4448-A58A-A39BE9B50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7700" y="4240886"/>
                  <a:ext cx="1333500" cy="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B3B09AD-EEA1-C143-A75B-AA4251282F39}"/>
                    </a:ext>
                  </a:extLst>
                </p:cNvPr>
                <p:cNvSpPr txBox="1"/>
                <p:nvPr/>
              </p:nvSpPr>
              <p:spPr>
                <a:xfrm rot="19968056">
                  <a:off x="3735637" y="4168763"/>
                  <a:ext cx="755616" cy="56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rgbClr val="FF0000"/>
                      </a:solidFill>
                    </a:rPr>
                    <a:t>o2</a:t>
                  </a: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4E5AD44C-7ED7-F442-A115-B94D659B4403}"/>
                    </a:ext>
                  </a:extLst>
                </p:cNvPr>
                <p:cNvSpPr/>
                <p:nvPr/>
              </p:nvSpPr>
              <p:spPr>
                <a:xfrm>
                  <a:off x="5253938" y="4790938"/>
                  <a:ext cx="190501" cy="203648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B9D683C-BA06-944E-A2D3-8AFF753A09AE}"/>
                    </a:ext>
                  </a:extLst>
                </p:cNvPr>
                <p:cNvSpPr txBox="1"/>
                <p:nvPr/>
              </p:nvSpPr>
              <p:spPr>
                <a:xfrm>
                  <a:off x="4859839" y="3765621"/>
                  <a:ext cx="1085286" cy="521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Eps</a:t>
                  </a:r>
                </a:p>
              </p:txBody>
            </p: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3C7935A-D1A8-1F42-B540-768496E71B09}"/>
                  </a:ext>
                </a:extLst>
              </p:cNvPr>
              <p:cNvSpPr txBox="1"/>
              <p:nvPr/>
            </p:nvSpPr>
            <p:spPr>
              <a:xfrm rot="20491427">
                <a:off x="3815216" y="4838552"/>
                <a:ext cx="636223" cy="52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o3</a:t>
                </a:r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FA9620F-DDB7-6943-8B1E-F91CF0D2DA9A}"/>
                </a:ext>
              </a:extLst>
            </p:cNvPr>
            <p:cNvSpPr/>
            <p:nvPr/>
          </p:nvSpPr>
          <p:spPr>
            <a:xfrm>
              <a:off x="6668457" y="4063544"/>
              <a:ext cx="190500" cy="203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A52FA57-A249-7948-8166-FFABB5D4FC69}"/>
              </a:ext>
            </a:extLst>
          </p:cNvPr>
          <p:cNvSpPr/>
          <p:nvPr/>
        </p:nvSpPr>
        <p:spPr>
          <a:xfrm rot="20701996">
            <a:off x="4820735" y="4313450"/>
            <a:ext cx="133652" cy="1443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6FD6215-814F-0545-BC81-31B982D1B6C7}"/>
              </a:ext>
            </a:extLst>
          </p:cNvPr>
          <p:cNvSpPr/>
          <p:nvPr/>
        </p:nvSpPr>
        <p:spPr>
          <a:xfrm rot="1108573">
            <a:off x="6333484" y="3965638"/>
            <a:ext cx="2031503" cy="2051921"/>
          </a:xfrm>
          <a:prstGeom prst="ellipse">
            <a:avLst/>
          </a:prstGeom>
          <a:solidFill>
            <a:srgbClr val="FFD6D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43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Concept</a:t>
            </a:r>
            <a:endParaRPr lang="en-SG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ABA93C9-AFE3-A541-8CD6-B8121EDA8BF5}"/>
              </a:ext>
            </a:extLst>
          </p:cNvPr>
          <p:cNvGrpSpPr/>
          <p:nvPr/>
        </p:nvGrpSpPr>
        <p:grpSpPr>
          <a:xfrm>
            <a:off x="323452" y="1892111"/>
            <a:ext cx="3730769" cy="2622217"/>
            <a:chOff x="2954727" y="2773307"/>
            <a:chExt cx="3730769" cy="262221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6AEA204-8EBE-9E4B-9BED-EAB202F3D7C8}"/>
                </a:ext>
              </a:extLst>
            </p:cNvPr>
            <p:cNvGrpSpPr/>
            <p:nvPr/>
          </p:nvGrpSpPr>
          <p:grpSpPr>
            <a:xfrm>
              <a:off x="2954727" y="2858840"/>
              <a:ext cx="3036243" cy="2051921"/>
              <a:chOff x="3979620" y="2718257"/>
              <a:chExt cx="4327705" cy="289560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EEECBEB-89DE-174F-AE4D-7EC241BBA94B}"/>
                  </a:ext>
                </a:extLst>
              </p:cNvPr>
              <p:cNvGrpSpPr/>
              <p:nvPr/>
            </p:nvGrpSpPr>
            <p:grpSpPr>
              <a:xfrm>
                <a:off x="3979620" y="2718257"/>
                <a:ext cx="4327705" cy="2895600"/>
                <a:chOff x="1617420" y="2793087"/>
                <a:chExt cx="4327705" cy="289560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1D93D7E2-5E45-7846-9D33-8FF675A6FC7B}"/>
                    </a:ext>
                  </a:extLst>
                </p:cNvPr>
                <p:cNvSpPr/>
                <p:nvPr/>
              </p:nvSpPr>
              <p:spPr>
                <a:xfrm>
                  <a:off x="2895600" y="2793087"/>
                  <a:ext cx="2895600" cy="2895600"/>
                </a:xfrm>
                <a:prstGeom prst="ellipse">
                  <a:avLst/>
                </a:prstGeom>
                <a:solidFill>
                  <a:srgbClr val="FFB1B5">
                    <a:alpha val="50196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36929240-332D-D644-A8E6-03903DB830E4}"/>
                    </a:ext>
                  </a:extLst>
                </p:cNvPr>
                <p:cNvCxnSpPr>
                  <a:endCxn id="91" idx="6"/>
                </p:cNvCxnSpPr>
                <p:nvPr/>
              </p:nvCxnSpPr>
              <p:spPr>
                <a:xfrm>
                  <a:off x="4457700" y="4240886"/>
                  <a:ext cx="1333500" cy="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F0F99F2-A283-5442-ADE3-CEBB7AC020F3}"/>
                    </a:ext>
                  </a:extLst>
                </p:cNvPr>
                <p:cNvSpPr txBox="1"/>
                <p:nvPr/>
              </p:nvSpPr>
              <p:spPr>
                <a:xfrm>
                  <a:off x="3998331" y="4171702"/>
                  <a:ext cx="799086" cy="56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rgbClr val="FFC000"/>
                      </a:solidFill>
                    </a:rPr>
                    <a:t>o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581A573-AC35-9241-A2F0-90CF13B6EFB8}"/>
                    </a:ext>
                  </a:extLst>
                </p:cNvPr>
                <p:cNvSpPr txBox="1"/>
                <p:nvPr/>
              </p:nvSpPr>
              <p:spPr>
                <a:xfrm>
                  <a:off x="1617420" y="4090899"/>
                  <a:ext cx="776521" cy="521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q1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71D4688-C57B-E242-9525-8202DDBE3963}"/>
                    </a:ext>
                  </a:extLst>
                </p:cNvPr>
                <p:cNvSpPr txBox="1"/>
                <p:nvPr/>
              </p:nvSpPr>
              <p:spPr>
                <a:xfrm>
                  <a:off x="4859839" y="3765621"/>
                  <a:ext cx="1085286" cy="521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Eps</a:t>
                  </a:r>
                </a:p>
              </p:txBody>
            </p: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FEAC11D-378E-CE48-B563-677679983A02}"/>
                  </a:ext>
                </a:extLst>
              </p:cNvPr>
              <p:cNvSpPr/>
              <p:nvPr/>
            </p:nvSpPr>
            <p:spPr>
              <a:xfrm>
                <a:off x="6668457" y="4063544"/>
                <a:ext cx="190500" cy="20364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086FF5E-3BDB-9143-8827-05779E2307CD}"/>
                </a:ext>
              </a:extLst>
            </p:cNvPr>
            <p:cNvGrpSpPr/>
            <p:nvPr/>
          </p:nvGrpSpPr>
          <p:grpSpPr>
            <a:xfrm rot="20701996">
              <a:off x="2956189" y="2773307"/>
              <a:ext cx="2131316" cy="2051921"/>
              <a:chOff x="5269456" y="2700971"/>
              <a:chExt cx="3037869" cy="2895600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CD470AEE-0FF5-E543-A2E0-900B0B5487C2}"/>
                  </a:ext>
                </a:extLst>
              </p:cNvPr>
              <p:cNvGrpSpPr/>
              <p:nvPr/>
            </p:nvGrpSpPr>
            <p:grpSpPr>
              <a:xfrm>
                <a:off x="5269456" y="2700971"/>
                <a:ext cx="3037869" cy="2895600"/>
                <a:chOff x="2907256" y="2775801"/>
                <a:chExt cx="3037869" cy="2895600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5A83019D-7383-9C4F-91EB-BE712325B585}"/>
                    </a:ext>
                  </a:extLst>
                </p:cNvPr>
                <p:cNvSpPr/>
                <p:nvPr/>
              </p:nvSpPr>
              <p:spPr>
                <a:xfrm>
                  <a:off x="2907256" y="2775801"/>
                  <a:ext cx="2895600" cy="2895600"/>
                </a:xfrm>
                <a:prstGeom prst="ellipse">
                  <a:avLst/>
                </a:prstGeom>
                <a:solidFill>
                  <a:srgbClr val="FFB1B5">
                    <a:alpha val="52157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2B3060EA-35C8-7A41-B988-E7C7567BDC44}"/>
                    </a:ext>
                  </a:extLst>
                </p:cNvPr>
                <p:cNvCxnSpPr>
                  <a:endCxn id="85" idx="6"/>
                </p:cNvCxnSpPr>
                <p:nvPr/>
              </p:nvCxnSpPr>
              <p:spPr>
                <a:xfrm>
                  <a:off x="4469353" y="4223601"/>
                  <a:ext cx="1333501" cy="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3A525A4-BF53-C94D-A7E1-4A2C0160E100}"/>
                    </a:ext>
                  </a:extLst>
                </p:cNvPr>
                <p:cNvSpPr txBox="1"/>
                <p:nvPr/>
              </p:nvSpPr>
              <p:spPr>
                <a:xfrm rot="898004">
                  <a:off x="4298322" y="3614455"/>
                  <a:ext cx="755616" cy="56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rgbClr val="FF0000"/>
                      </a:solidFill>
                    </a:rPr>
                    <a:t>p1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D39D19C-676B-984A-8D09-0612E6DD465A}"/>
                    </a:ext>
                  </a:extLst>
                </p:cNvPr>
                <p:cNvSpPr txBox="1"/>
                <p:nvPr/>
              </p:nvSpPr>
              <p:spPr>
                <a:xfrm rot="375230">
                  <a:off x="4859839" y="3765622"/>
                  <a:ext cx="1085286" cy="521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Eps</a:t>
                  </a:r>
                </a:p>
              </p:txBody>
            </p:sp>
          </p:grp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E006D37-4CBA-EF4C-87E6-F052C414FD8B}"/>
                  </a:ext>
                </a:extLst>
              </p:cNvPr>
              <p:cNvSpPr/>
              <p:nvPr/>
            </p:nvSpPr>
            <p:spPr>
              <a:xfrm>
                <a:off x="6668457" y="4063544"/>
                <a:ext cx="190500" cy="20364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2AAD2B7-3440-8A4A-A463-500FDA8303EC}"/>
                </a:ext>
              </a:extLst>
            </p:cNvPr>
            <p:cNvGrpSpPr/>
            <p:nvPr/>
          </p:nvGrpSpPr>
          <p:grpSpPr>
            <a:xfrm rot="1108573">
              <a:off x="4546002" y="3343603"/>
              <a:ext cx="2139494" cy="2051921"/>
              <a:chOff x="5257800" y="2718257"/>
              <a:chExt cx="3049525" cy="2895600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52EDF60-71EE-E043-8BFE-818F38FE3F89}"/>
                  </a:ext>
                </a:extLst>
              </p:cNvPr>
              <p:cNvGrpSpPr/>
              <p:nvPr/>
            </p:nvGrpSpPr>
            <p:grpSpPr>
              <a:xfrm>
                <a:off x="5257800" y="2718257"/>
                <a:ext cx="3049525" cy="2895600"/>
                <a:chOff x="1981200" y="2780387"/>
                <a:chExt cx="3049525" cy="2895600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18513391-5B3C-594D-A74B-2D3A85218844}"/>
                    </a:ext>
                  </a:extLst>
                </p:cNvPr>
                <p:cNvGrpSpPr/>
                <p:nvPr/>
              </p:nvGrpSpPr>
              <p:grpSpPr>
                <a:xfrm>
                  <a:off x="1981200" y="2780387"/>
                  <a:ext cx="3049525" cy="2895600"/>
                  <a:chOff x="2895600" y="2793087"/>
                  <a:chExt cx="3049525" cy="2895600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79B12C9A-9991-4F4A-86A6-9FDD86452B4A}"/>
                      </a:ext>
                    </a:extLst>
                  </p:cNvPr>
                  <p:cNvSpPr/>
                  <p:nvPr/>
                </p:nvSpPr>
                <p:spPr>
                  <a:xfrm>
                    <a:off x="2895600" y="2793087"/>
                    <a:ext cx="2895600" cy="2895600"/>
                  </a:xfrm>
                  <a:prstGeom prst="ellipse">
                    <a:avLst/>
                  </a:prstGeom>
                  <a:solidFill>
                    <a:srgbClr val="FFD6D9">
                      <a:alpha val="50196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4BA26E86-0E4D-1C46-9DC4-FCF35FA3BE6C}"/>
                      </a:ext>
                    </a:extLst>
                  </p:cNvPr>
                  <p:cNvCxnSpPr>
                    <a:endCxn id="78" idx="6"/>
                  </p:cNvCxnSpPr>
                  <p:nvPr/>
                </p:nvCxnSpPr>
                <p:spPr>
                  <a:xfrm>
                    <a:off x="4457700" y="4240886"/>
                    <a:ext cx="1333500" cy="1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56F09CD-0ED5-0F4A-AA84-658456C885AE}"/>
                      </a:ext>
                    </a:extLst>
                  </p:cNvPr>
                  <p:cNvSpPr txBox="1"/>
                  <p:nvPr/>
                </p:nvSpPr>
                <p:spPr>
                  <a:xfrm rot="19968056">
                    <a:off x="3735637" y="4168763"/>
                    <a:ext cx="755616" cy="5646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>
                        <a:solidFill>
                          <a:srgbClr val="FF0000"/>
                        </a:solidFill>
                      </a:rPr>
                      <a:t>p2</a:t>
                    </a: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80243E8B-B975-1B4A-AD8B-2FE53A8983F5}"/>
                      </a:ext>
                    </a:extLst>
                  </p:cNvPr>
                  <p:cNvSpPr/>
                  <p:nvPr/>
                </p:nvSpPr>
                <p:spPr>
                  <a:xfrm>
                    <a:off x="5253938" y="4790938"/>
                    <a:ext cx="190501" cy="203648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FDFD51-ECB6-9A4B-8E72-BDDBF94E75E9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839" y="3765621"/>
                    <a:ext cx="1085286" cy="5211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>
                        <a:solidFill>
                          <a:srgbClr val="FF0000"/>
                        </a:solidFill>
                      </a:rPr>
                      <a:t>Eps</a:t>
                    </a:r>
                  </a:p>
                </p:txBody>
              </p: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2271524-70A6-A943-A73D-9974130D735D}"/>
                    </a:ext>
                  </a:extLst>
                </p:cNvPr>
                <p:cNvSpPr txBox="1"/>
                <p:nvPr/>
              </p:nvSpPr>
              <p:spPr>
                <a:xfrm rot="20491427">
                  <a:off x="3815216" y="4838552"/>
                  <a:ext cx="636223" cy="521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q2</a:t>
                  </a:r>
                </a:p>
              </p:txBody>
            </p:sp>
          </p:grp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A313BEE-3A43-7E4B-BEAE-4BE23F29F6B1}"/>
                  </a:ext>
                </a:extLst>
              </p:cNvPr>
              <p:cNvSpPr/>
              <p:nvPr/>
            </p:nvSpPr>
            <p:spPr>
              <a:xfrm>
                <a:off x="6668457" y="4063544"/>
                <a:ext cx="190500" cy="20364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7FEB178-A61B-9744-89E8-83C38F32EA46}"/>
                </a:ext>
              </a:extLst>
            </p:cNvPr>
            <p:cNvSpPr/>
            <p:nvPr/>
          </p:nvSpPr>
          <p:spPr>
            <a:xfrm rot="20701996">
              <a:off x="3070073" y="3642875"/>
              <a:ext cx="133652" cy="14431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E0ED8593-73AD-9348-AE82-866C6AC9786E}"/>
              </a:ext>
            </a:extLst>
          </p:cNvPr>
          <p:cNvSpPr/>
          <p:nvPr/>
        </p:nvSpPr>
        <p:spPr>
          <a:xfrm>
            <a:off x="4855056" y="1723583"/>
            <a:ext cx="45901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rgbClr val="FF0000"/>
                </a:solidFill>
              </a:rPr>
              <a:t>MinPts = 3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rgbClr val="FF0000"/>
                </a:solidFill>
              </a:rPr>
              <a:t>Eps =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/>
              <a:t>Core Points: o, p1, p2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/>
              <a:t>Border Points: q1, q2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/>
              <a:t>Cluster: {o,p1,p2,q1,q2}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/>
              <a:t>Noises: z1, z2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88C6A79-3E45-984C-9207-C49E536E339B}"/>
              </a:ext>
            </a:extLst>
          </p:cNvPr>
          <p:cNvSpPr/>
          <p:nvPr/>
        </p:nvSpPr>
        <p:spPr>
          <a:xfrm rot="1108573">
            <a:off x="2465589" y="3102855"/>
            <a:ext cx="2031503" cy="20519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CD77142-D94A-204F-B5B3-D8D025B8058B}"/>
              </a:ext>
            </a:extLst>
          </p:cNvPr>
          <p:cNvSpPr/>
          <p:nvPr/>
        </p:nvSpPr>
        <p:spPr>
          <a:xfrm rot="1108573">
            <a:off x="-489567" y="1787734"/>
            <a:ext cx="2031503" cy="20519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84191-7FB1-8A45-8391-2CDCF7E0AAF5}"/>
              </a:ext>
            </a:extLst>
          </p:cNvPr>
          <p:cNvGrpSpPr/>
          <p:nvPr/>
        </p:nvGrpSpPr>
        <p:grpSpPr>
          <a:xfrm>
            <a:off x="4502032" y="4537059"/>
            <a:ext cx="2031503" cy="2051921"/>
            <a:chOff x="4502032" y="4537059"/>
            <a:chExt cx="2031503" cy="205192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D0E68CB-1164-A540-8744-DCF6A0783AC0}"/>
                </a:ext>
              </a:extLst>
            </p:cNvPr>
            <p:cNvSpPr/>
            <p:nvPr/>
          </p:nvSpPr>
          <p:spPr>
            <a:xfrm rot="1108573">
              <a:off x="4502032" y="4537059"/>
              <a:ext cx="2031503" cy="205192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BA4C43C-5FC8-F34C-BC2E-291A778C66C6}"/>
                </a:ext>
              </a:extLst>
            </p:cNvPr>
            <p:cNvSpPr/>
            <p:nvPr/>
          </p:nvSpPr>
          <p:spPr>
            <a:xfrm rot="1108573">
              <a:off x="5489778" y="5503320"/>
              <a:ext cx="133652" cy="14431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E020B6B-1C6C-2141-8518-8120233D17BF}"/>
                </a:ext>
              </a:extLst>
            </p:cNvPr>
            <p:cNvCxnSpPr/>
            <p:nvPr/>
          </p:nvCxnSpPr>
          <p:spPr>
            <a:xfrm rot="1108573">
              <a:off x="5555332" y="5712967"/>
              <a:ext cx="93556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46AA4D-2CCF-5348-98EB-798BA44BF09C}"/>
                </a:ext>
              </a:extLst>
            </p:cNvPr>
            <p:cNvSpPr txBox="1"/>
            <p:nvPr/>
          </p:nvSpPr>
          <p:spPr>
            <a:xfrm>
              <a:off x="5231273" y="5201198"/>
              <a:ext cx="498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3B0F72E-4154-D944-B5FC-B91D7337383C}"/>
                </a:ext>
              </a:extLst>
            </p:cNvPr>
            <p:cNvSpPr txBox="1"/>
            <p:nvPr/>
          </p:nvSpPr>
          <p:spPr>
            <a:xfrm rot="1161106">
              <a:off x="5823492" y="5394941"/>
              <a:ext cx="674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Eps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41480A-6C8A-1141-BF58-6E981DA8CD7F}"/>
              </a:ext>
            </a:extLst>
          </p:cNvPr>
          <p:cNvGrpSpPr/>
          <p:nvPr/>
        </p:nvGrpSpPr>
        <p:grpSpPr>
          <a:xfrm rot="19755253">
            <a:off x="5012147" y="3858248"/>
            <a:ext cx="2031503" cy="2051921"/>
            <a:chOff x="4502032" y="4537059"/>
            <a:chExt cx="2031503" cy="205192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8945578-E143-D946-A369-51DAE8D83E0F}"/>
                </a:ext>
              </a:extLst>
            </p:cNvPr>
            <p:cNvSpPr/>
            <p:nvPr/>
          </p:nvSpPr>
          <p:spPr>
            <a:xfrm rot="1108573">
              <a:off x="4502032" y="4537059"/>
              <a:ext cx="2031503" cy="205192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2B3A1E3-F0FC-8E48-8753-7C296F4855B9}"/>
                </a:ext>
              </a:extLst>
            </p:cNvPr>
            <p:cNvSpPr/>
            <p:nvPr/>
          </p:nvSpPr>
          <p:spPr>
            <a:xfrm rot="1108573">
              <a:off x="5489778" y="5503320"/>
              <a:ext cx="133652" cy="14431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CD00BDF-6242-DA41-9443-2CF1372EA89A}"/>
                </a:ext>
              </a:extLst>
            </p:cNvPr>
            <p:cNvCxnSpPr/>
            <p:nvPr/>
          </p:nvCxnSpPr>
          <p:spPr>
            <a:xfrm rot="1108573">
              <a:off x="5555332" y="5712967"/>
              <a:ext cx="93556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CBA739-D34B-444B-8BD6-2F06629C5F9E}"/>
                </a:ext>
              </a:extLst>
            </p:cNvPr>
            <p:cNvSpPr txBox="1"/>
            <p:nvPr/>
          </p:nvSpPr>
          <p:spPr>
            <a:xfrm rot="1844747">
              <a:off x="5104620" y="5203046"/>
              <a:ext cx="498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AE4F59-49CE-E645-9B6E-B888FE3C7A82}"/>
                </a:ext>
              </a:extLst>
            </p:cNvPr>
            <p:cNvSpPr txBox="1"/>
            <p:nvPr/>
          </p:nvSpPr>
          <p:spPr>
            <a:xfrm rot="1161106">
              <a:off x="5823492" y="5394941"/>
              <a:ext cx="674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Eps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8EC319-1BD3-1741-A4A6-3A3AB035ED42}"/>
              </a:ext>
            </a:extLst>
          </p:cNvPr>
          <p:cNvSpPr txBox="1"/>
          <p:nvPr/>
        </p:nvSpPr>
        <p:spPr>
          <a:xfrm>
            <a:off x="3629626" y="1222420"/>
            <a:ext cx="3580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All you need to know:</a:t>
            </a:r>
          </a:p>
        </p:txBody>
      </p:sp>
    </p:spTree>
    <p:extLst>
      <p:ext uri="{BB962C8B-B14F-4D97-AF65-F5344CB8AC3E}">
        <p14:creationId xmlns:p14="http://schemas.microsoft.com/office/powerpoint/2010/main" val="277077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Algorithm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01690A-1F42-F84C-AB13-867A3386E16E}"/>
              </a:ext>
            </a:extLst>
          </p:cNvPr>
          <p:cNvSpPr/>
          <p:nvPr/>
        </p:nvSpPr>
        <p:spPr>
          <a:xfrm>
            <a:off x="457199" y="1676400"/>
            <a:ext cx="8366759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DBSCAN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Eps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MinPts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clusterId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lvl="2"/>
            <a:r>
              <a:rPr lang="en-US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.clusterId == NOT_SET:</a:t>
            </a:r>
          </a:p>
          <a:p>
            <a:pPr lvl="3"/>
            <a:r>
              <a:rPr lang="en-US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u="sng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ExpandCluster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clusterId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Eps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MinPts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== </a:t>
            </a:r>
            <a:r>
              <a:rPr lang="en-US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lvl="4"/>
            <a:r>
              <a:rPr lang="en-US" sz="2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clusterId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+= </a:t>
            </a:r>
            <a:r>
              <a:rPr lang="en-US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1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Algorithm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AE7F9E-F4DD-7741-9D21-D1A739181F92}"/>
              </a:ext>
            </a:extLst>
          </p:cNvPr>
          <p:cNvSpPr/>
          <p:nvPr/>
        </p:nvSpPr>
        <p:spPr>
          <a:xfrm>
            <a:off x="236218" y="1025843"/>
            <a:ext cx="8671561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ExpandCluster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clusterId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Eps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MinPts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eps_neighbors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getEpsNeighbors(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Eps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eps_neighbors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.size() &lt;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MinPts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2"/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setClusterId(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NOISE)</a:t>
            </a:r>
          </a:p>
          <a:p>
            <a:pPr lvl="2"/>
            <a:r>
              <a:rPr lang="en-US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-US" sz="1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lvl="2"/>
            <a:r>
              <a:rPr lang="en-US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set all neighbors is clusterId</a:t>
            </a:r>
            <a:endParaRPr lang="en-US" sz="1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setClusterId(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eps_neighbors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clusterId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eps_neighbors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.remove(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b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16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Find all other density-reachable points</a:t>
            </a:r>
            <a:endParaRPr lang="en-US" sz="1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n-US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eps_neighbors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.isEmpty() == </a:t>
            </a:r>
            <a:r>
              <a:rPr lang="en-US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lvl="3"/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currentP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eps_neighbors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.first()</a:t>
            </a:r>
          </a:p>
          <a:p>
            <a:pPr lvl="3"/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currentEpsNeighbors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getEpsNeighbors(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currentP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Eps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3"/>
            <a:b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currentEpsNeighbors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.size() &gt;=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MinPts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4"/>
            <a:r>
              <a:rPr lang="en-US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currentEpsNeighbors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lvl="4"/>
            <a:r>
              <a:rPr lang="en-US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.clusterId == NOISE </a:t>
            </a:r>
            <a:r>
              <a:rPr lang="en-US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or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.clusterId == NOT_SET:</a:t>
            </a:r>
          </a:p>
          <a:p>
            <a:pPr lvl="5"/>
            <a:r>
              <a:rPr lang="en-US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.clusterId == NOT_SET:</a:t>
            </a:r>
          </a:p>
          <a:p>
            <a:pPr lvl="5"/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eps_neighbors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.add(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4"/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setClusterId(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clusterId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r>
              <a:rPr lang="en-US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52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Algorithm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FE96E-13B1-554B-985E-7EED6513D0B9}"/>
              </a:ext>
            </a:extLst>
          </p:cNvPr>
          <p:cNvSpPr txBox="1"/>
          <p:nvPr/>
        </p:nvSpPr>
        <p:spPr>
          <a:xfrm>
            <a:off x="914400" y="1752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7037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7" y="569467"/>
            <a:ext cx="82341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4. Determining the Parameters Eps and </a:t>
            </a:r>
            <a:r>
              <a:rPr lang="en-US" sz="2800" spc="-5" dirty="0" err="1"/>
              <a:t>MinPts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8568838" y="6567128"/>
            <a:ext cx="201295" cy="2019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8" y="1684612"/>
            <a:ext cx="8379462" cy="372409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240665" algn="l"/>
                <a:tab pos="241300" algn="l"/>
              </a:tabLst>
            </a:pP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parameters Eps and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MinPts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"thinnest“ cluster in the database based on the following observation:</a:t>
            </a:r>
          </a:p>
          <a:p>
            <a:pPr marL="12700">
              <a:lnSpc>
                <a:spcPct val="150000"/>
              </a:lnSpc>
              <a:spcBef>
                <a:spcPts val="425"/>
              </a:spcBef>
              <a:tabLst>
                <a:tab pos="240665" algn="l"/>
                <a:tab pos="241300" algn="l"/>
              </a:tabLst>
            </a:pP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be the distance of a point p to its k-</a:t>
            </a:r>
            <a:r>
              <a:rPr lang="en-US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nearest neighbor.</a:t>
            </a: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d-neighborhood 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 contains exactly k+1 points for almost all points </a:t>
            </a: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d-neighborhood </a:t>
            </a: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 contains more than k+1 points only if several points have exactly the same distance d from p which is quite unlikely</a:t>
            </a:r>
          </a:p>
          <a:p>
            <a:pPr marL="698500" lvl="1" indent="-228600">
              <a:lnSpc>
                <a:spcPct val="150000"/>
              </a:lnSpc>
              <a:spcBef>
                <a:spcPts val="33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k for a point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cluster does not result in large changes of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only happens if the k-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nearest neighbors of p for k= 1,2, 3 .... are located approximately on a straight line which is in general not true for a Point in a cluster.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72FD-F7FD-43BE-BE01-2FC9B4B9E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630885"/>
            <a:ext cx="8503920" cy="430887"/>
          </a:xfrm>
        </p:spPr>
        <p:txBody>
          <a:bodyPr/>
          <a:lstStyle/>
          <a:p>
            <a:r>
              <a:rPr lang="en-US" sz="2800" spc="-5" dirty="0"/>
              <a:t>4. Determining the Parameters Eps and </a:t>
            </a:r>
            <a:r>
              <a:rPr lang="en-US" sz="2800" spc="-5" dirty="0" err="1"/>
              <a:t>MinPts</a:t>
            </a:r>
            <a:endParaRPr lang="en-SG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A4C03-CCD1-4D78-B8CB-65838C943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04" y="1462530"/>
            <a:ext cx="8047990" cy="3600986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given k in a function k-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the database D to the real numbers: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 each point to the distance from its k-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nearest neighbor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sorting the points of the database in descending order of their k-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graph of this function gives some hints concerning the density distribution in the database, called this graph the sorted k-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graph.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choose an arbitrary point p, set the parameter Eps to k-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(p) and set the parameter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MinPts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k, all points with an equal or smaller k-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will be core points.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a threshold point with the maximal k-</a:t>
            </a:r>
            <a:r>
              <a:rPr lang="en-US" sz="16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in the "thinnest" cluster of D we would have the desired Parameter values.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5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57F9-7B36-4F50-A5A2-6991901A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21995"/>
            <a:ext cx="8503920" cy="430887"/>
          </a:xfrm>
        </p:spPr>
        <p:txBody>
          <a:bodyPr/>
          <a:lstStyle/>
          <a:p>
            <a:r>
              <a:rPr lang="en-US" sz="2800" dirty="0"/>
              <a:t>4. Determining the Parameters Eps and </a:t>
            </a:r>
            <a:r>
              <a:rPr lang="en-US" sz="2800" dirty="0" err="1"/>
              <a:t>MinPts</a:t>
            </a:r>
            <a:endParaRPr lang="en-SG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B277-F5DD-4ECE-B861-0CBD407E7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00" y="1066800"/>
            <a:ext cx="5883798" cy="2734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179C4-4171-489D-A70A-0901D56B8856}"/>
              </a:ext>
            </a:extLst>
          </p:cNvPr>
          <p:cNvSpPr txBox="1"/>
          <p:nvPr/>
        </p:nvSpPr>
        <p:spPr>
          <a:xfrm>
            <a:off x="609600" y="3801035"/>
            <a:ext cx="8381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-Roman"/>
              </a:rPr>
              <a:t>Th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e threshold point is the first point in the first "valley" of the sorted k-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-Roman"/>
              </a:rPr>
              <a:t>dist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 graph(see figure 4).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All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points with a higher k-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-Roman"/>
              </a:rPr>
              <a:t>dist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 value (left of the threshold) are considered to be noise, all other points (right of the threshold) are assigned to some cluster.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general, it is very difficult to detec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"valley“ automatically, but it is relatively simple for a user to see this valley in a graphical representation. 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25039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-76200"/>
            <a:ext cx="9144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52400" y="907631"/>
            <a:ext cx="8047990" cy="889411"/>
          </a:xfrm>
          <a:prstGeom prst="rect">
            <a:avLst/>
          </a:prstGeom>
        </p:spPr>
        <p:txBody>
          <a:bodyPr vert="horz" wrap="square" lIns="0" tIns="169164" rIns="0" bIns="0" rtlCol="0" anchor="t">
            <a:spAutoFit/>
          </a:bodyPr>
          <a:lstStyle/>
          <a:p>
            <a:pPr marL="1294130" marR="5080" indent="-699770" algn="ctr">
              <a:lnSpc>
                <a:spcPts val="6500"/>
              </a:lnSpc>
              <a:spcBef>
                <a:spcPts val="900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Statistical Machine </a:t>
            </a:r>
            <a:r>
              <a:rPr b="1" spc="-16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(IT5428E)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E2CA3-76D3-FB45-8079-D9661AB4788B}"/>
              </a:ext>
            </a:extLst>
          </p:cNvPr>
          <p:cNvSpPr/>
          <p:nvPr/>
        </p:nvSpPr>
        <p:spPr>
          <a:xfrm>
            <a:off x="609599" y="2286000"/>
            <a:ext cx="7924800" cy="1935594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93040" marR="5080" indent="-180975" algn="ctr">
              <a:lnSpc>
                <a:spcPts val="4700"/>
              </a:lnSpc>
              <a:spcBef>
                <a:spcPts val="740"/>
              </a:spcBef>
            </a:pPr>
            <a:r>
              <a:rPr lang="en-US" sz="3200" b="1" spc="-5">
                <a:solidFill>
                  <a:srgbClr val="FFFFFF"/>
                </a:solidFill>
                <a:latin typeface="Arial"/>
                <a:cs typeface="Arial"/>
              </a:rPr>
              <a:t>Density Based Spatial Clustering of Applications with Noise</a:t>
            </a:r>
          </a:p>
          <a:p>
            <a:pPr marL="193040" marR="5080" indent="-180975" algn="ctr">
              <a:lnSpc>
                <a:spcPts val="4700"/>
              </a:lnSpc>
              <a:spcBef>
                <a:spcPts val="740"/>
              </a:spcBef>
            </a:pPr>
            <a:r>
              <a:rPr lang="en-US" sz="3200" b="1" spc="-5">
                <a:solidFill>
                  <a:srgbClr val="FFFFFF"/>
                </a:solidFill>
                <a:latin typeface="Arial"/>
                <a:cs typeface="Arial"/>
              </a:rPr>
              <a:t>- DBSCAN -</a:t>
            </a:r>
            <a:endParaRPr lang="vi-VN" sz="3200" b="1" spc="-5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B363F-5A7D-BA4F-9F92-08CE41653894}"/>
              </a:ext>
            </a:extLst>
          </p:cNvPr>
          <p:cNvSpPr txBox="1"/>
          <p:nvPr/>
        </p:nvSpPr>
        <p:spPr>
          <a:xfrm>
            <a:off x="5486400" y="49530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Nguyen Viet Dung - (30%)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Ngo Hien Duong - (30%)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Hoang Van Cong - (20%)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Hoang Thi Minh Nhat - (10%)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Nguyen Van Duong - (10%)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FE73-D97C-4807-A911-0E67321D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21995"/>
            <a:ext cx="8503920" cy="430887"/>
          </a:xfrm>
        </p:spPr>
        <p:txBody>
          <a:bodyPr/>
          <a:lstStyle/>
          <a:p>
            <a:r>
              <a:rPr lang="en-US" sz="2800" dirty="0"/>
              <a:t>4 Determining the Parameters Eps and </a:t>
            </a:r>
            <a:r>
              <a:rPr lang="en-US" sz="2800" dirty="0" err="1"/>
              <a:t>MinPts</a:t>
            </a:r>
            <a:endParaRPr lang="en-SG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CD675-926C-4FC9-BAF5-92E75CA77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04" y="990600"/>
            <a:ext cx="8047990" cy="732508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 interactive approach for determining the threshold point.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parameters, Eps and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MinPts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experiments indicate that the k-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graphs for k &gt; 4 do not significantly differ from the 4-dist graph and, furthermore, they need considerably more computation.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liminate the parameter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MinPts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setting it to 4 for all databases (for 2-dimensional data).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propose the following interactive approach for determining the parameter Eps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DBSCAN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computes and displays the 4-dist graph for the database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user can estimate the percentage of noise, this percentage is entered and the system derives a proposal for the threshold point from it.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either accepts the proposed threshold or selects another point as the threshold point. The 4-dist value of the threshold point is used as the Eps value for DBSC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7774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800219"/>
          </a:xfrm>
        </p:spPr>
        <p:txBody>
          <a:bodyPr/>
          <a:lstStyle/>
          <a:p>
            <a:pPr algn="ctr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Performance Evaluation</a:t>
            </a:r>
            <a:b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20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Comparing DBSCAN and  CLARANS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096AC-E53B-49CC-8F85-E435293A6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620168"/>
            <a:ext cx="4964536" cy="2330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DE134-7D6E-461B-A865-037A22750BF7}"/>
              </a:ext>
            </a:extLst>
          </p:cNvPr>
          <p:cNvSpPr txBox="1"/>
          <p:nvPr/>
        </p:nvSpPr>
        <p:spPr>
          <a:xfrm>
            <a:off x="381000" y="1576402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SG" dirty="0">
                <a:solidFill>
                  <a:srgbClr val="000000"/>
                </a:solidFill>
                <a:latin typeface="Times-Roman"/>
                <a:cs typeface="Times New Roman" panose="02020603050405020304" pitchFamily="18" charset="0"/>
              </a:rPr>
              <a:t>c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Times-Roman"/>
              </a:rPr>
              <a:t>lustering algorithms</a:t>
            </a:r>
            <a:r>
              <a:rPr lang="en-SG" dirty="0"/>
              <a:t>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the purpose of KDD (</a:t>
            </a:r>
            <a:r>
              <a:rPr lang="en-SG" i="1" dirty="0">
                <a:solidFill>
                  <a:srgbClr val="000000"/>
                </a:solidFill>
                <a:latin typeface="Times-Italic"/>
                <a:cs typeface="Times New Roman" panose="02020603050405020304" pitchFamily="18" charset="0"/>
              </a:rPr>
              <a:t>K</a:t>
            </a:r>
            <a:r>
              <a:rPr lang="en-SG" sz="1800" b="0" i="1" dirty="0">
                <a:solidFill>
                  <a:srgbClr val="000000"/>
                </a:solidFill>
                <a:effectLst/>
                <a:latin typeface="Times-Italic"/>
              </a:rPr>
              <a:t>nowledge </a:t>
            </a:r>
            <a:r>
              <a:rPr lang="en-SG" i="1" dirty="0">
                <a:solidFill>
                  <a:srgbClr val="000000"/>
                </a:solidFill>
                <a:latin typeface="Times-Italic"/>
              </a:rPr>
              <a:t>D</a:t>
            </a:r>
            <a:r>
              <a:rPr lang="en-SG" sz="1800" b="0" i="1" dirty="0">
                <a:solidFill>
                  <a:srgbClr val="000000"/>
                </a:solidFill>
                <a:effectLst/>
                <a:latin typeface="Times-Italic"/>
              </a:rPr>
              <a:t>iscovery in Databases)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experiments implemented DBSCAN in C++based on an implementation of the R*-tree (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Beckmannet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al. 1990), run on HP735 / 100 workstations.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DBSCAN and CLARANS have no common quantitative measure of the classification accuracy, </a:t>
            </a:r>
            <a:r>
              <a:rPr lang="en-US" dirty="0">
                <a:solidFill>
                  <a:srgbClr val="000000"/>
                </a:solidFill>
                <a:latin typeface="Times-Roman"/>
                <a:cs typeface="Times New Roman" panose="02020603050405020304" pitchFamily="18" charset="0"/>
              </a:rPr>
              <a:t>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herefore, evaluate the accuracy of both algorithms by visual inspection.</a:t>
            </a: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611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6832-EE53-424B-8667-ABFEA9CB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304800"/>
            <a:ext cx="8503920" cy="800219"/>
          </a:xfrm>
        </p:spPr>
        <p:txBody>
          <a:bodyPr/>
          <a:lstStyle/>
          <a:p>
            <a:pPr algn="ctr"/>
            <a:r>
              <a:rPr kumimoji="0" lang="en-SG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Performance Evaluation</a:t>
            </a:r>
            <a:br>
              <a:rPr kumimoji="0" lang="en-SG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-Roman"/>
                <a:ea typeface="+mj-ea"/>
                <a:cs typeface="Arial"/>
              </a:rPr>
              <a:t>The effectivity (accuracy) of DBSCAN with CLARANS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022D-FB58-4804-B700-CDCAB4FC4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04" y="1462531"/>
            <a:ext cx="8047990" cy="577401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databases: 3 sample databases use in paper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DBSCAN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etting: the noise percentage : 0%for sample databases1 and 2, and to 10% for database 3,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 discovers all clusters (according to definition 5) and detects the noise points (according to definition 6 from all sample databases.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CLARANS: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plits clusters if they are relatively large or if they are close to some other cluster.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CLARANS has no explicit notion of noise. Instead, all points are assigned to their closest medoid.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9795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C63D-E21F-4528-9DBB-C06DEE61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304799"/>
            <a:ext cx="8503920" cy="990601"/>
          </a:xfrm>
        </p:spPr>
        <p:txBody>
          <a:bodyPr/>
          <a:lstStyle/>
          <a:p>
            <a:pPr algn="ctr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Performance Evaluation</a:t>
            </a:r>
            <a:b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rgbClr val="000000"/>
                </a:solidFill>
                <a:effectLst/>
                <a:latin typeface="Times-Roman"/>
              </a:rPr>
              <a:t>The effectivity (accuracy) of DBSCAN with CLARANS </a:t>
            </a:r>
            <a:br>
              <a:rPr lang="en-US" dirty="0"/>
            </a:b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B0A1D-4967-4227-8A9C-C179CE997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95400"/>
            <a:ext cx="5300890" cy="2423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D07B5-73DE-48EA-AB79-2BFAF815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657600"/>
            <a:ext cx="5638800" cy="25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84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094E-744D-4194-8CA4-1FA7C980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21995"/>
            <a:ext cx="8503920" cy="1073405"/>
          </a:xfrm>
        </p:spPr>
        <p:txBody>
          <a:bodyPr/>
          <a:lstStyle/>
          <a:p>
            <a:pPr algn="ctr"/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Performance Evaluation</a:t>
            </a:r>
            <a:b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the efficiency of DBSCAN and CLARANS</a:t>
            </a:r>
            <a:br>
              <a:rPr lang="en-US" sz="3200" b="0" i="0" dirty="0">
                <a:solidFill>
                  <a:srgbClr val="000000"/>
                </a:solidFill>
                <a:effectLst/>
                <a:latin typeface="Times-Roman"/>
              </a:rPr>
            </a:b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731B2-631B-4029-A28C-33185D37A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04" y="1462531"/>
            <a:ext cx="8047990" cy="417710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-Roman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Times-Roman"/>
              </a:rPr>
              <a:t>he SEQUOIA2000 benchmark data: using a series of subsets of the SEQUIOA2000 point data set containing from 2% to 20% representatives of the whole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Times-Roman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Times-Roman"/>
              </a:rPr>
              <a:t>4 types of data: raster data, point data, polygon data and directed graph data.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Times-Roman"/>
              </a:rPr>
              <a:t>The point data set: 62,584 Californian names of landmarks, extracted from the US Geological Survey’s Geographic Names Information System, together with their location.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  <a:latin typeface="Century Gothic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Times-Roman"/>
              </a:rPr>
              <a:t>The point dataset occupies about 2.1 Mbytes.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imes-Roman"/>
              </a:rPr>
              <a:t> 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6393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C9B8-0551-40F7-973F-1BE61906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21995"/>
            <a:ext cx="8503920" cy="800219"/>
          </a:xfrm>
        </p:spPr>
        <p:txBody>
          <a:bodyPr/>
          <a:lstStyle/>
          <a:p>
            <a:pPr algn="ctr"/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Performance Evaluation</a:t>
            </a:r>
            <a:b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the efficiency of DBSCAN and CLARANS</a:t>
            </a:r>
            <a:endParaRPr lang="en-SG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99382-FDB0-45A9-808E-20327C8B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62185"/>
            <a:ext cx="6172200" cy="2757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04A17-2946-4B4B-B2A9-354423E7279A}"/>
              </a:ext>
            </a:extLst>
          </p:cNvPr>
          <p:cNvSpPr txBox="1"/>
          <p:nvPr/>
        </p:nvSpPr>
        <p:spPr>
          <a:xfrm>
            <a:off x="914400" y="4093642"/>
            <a:ext cx="7467601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about the run time of: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 is slightly higher than linear in the number of points.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CLARANS, however, is close to quadratic in the number of points.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 outperforms CLARANS by a factor of between 250 and 1900 which grows with increasing size of the 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6801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F736-EABA-4A2D-877C-6717796F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609600"/>
            <a:ext cx="8503920" cy="492443"/>
          </a:xfrm>
        </p:spPr>
        <p:txBody>
          <a:bodyPr/>
          <a:lstStyle/>
          <a:p>
            <a:pPr algn="ctr"/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Performance Evaluation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14A8F-D468-4363-BF37-663149306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05" y="2438400"/>
            <a:ext cx="8047990" cy="246894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DBSCAN is significantly more effective in discovering clusters of arbitrary shape than the well-known algorithm CLARANS</a:t>
            </a:r>
            <a:endParaRPr lang="en-US" sz="1800" dirty="0">
              <a:solidFill>
                <a:srgbClr val="000000"/>
              </a:solidFill>
              <a:latin typeface="Times-Roman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DBSCAN outperforms CLARANS by</a:t>
            </a:r>
            <a:r>
              <a:rPr lang="en-US" sz="1800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factor of more than100 in terms of efficiency</a:t>
            </a:r>
            <a:r>
              <a:rPr lang="en-US" dirty="0"/>
              <a:t> 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70793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6912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dirty="0"/>
              <a:t>6. Test Results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568838" y="6567128"/>
            <a:ext cx="201295" cy="2019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714F79-D9C7-7D48-949F-DDCBD36D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2" y="1216864"/>
            <a:ext cx="4011613" cy="387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AD96AC-2588-5C4A-B578-314A24C5E817}"/>
              </a:ext>
            </a:extLst>
          </p:cNvPr>
          <p:cNvSpPr txBox="1"/>
          <p:nvPr/>
        </p:nvSpPr>
        <p:spPr>
          <a:xfrm>
            <a:off x="609600" y="66548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EPSILON = 0.7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MIN_POINT =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24DED4-358D-944A-9FC7-00A421C575F0}"/>
              </a:ext>
            </a:extLst>
          </p:cNvPr>
          <p:cNvSpPr/>
          <p:nvPr/>
        </p:nvSpPr>
        <p:spPr>
          <a:xfrm>
            <a:off x="381000" y="5257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number of clusters: 3 </a:t>
            </a:r>
          </a:p>
          <a:p>
            <a:r>
              <a:rPr lang="en-US"/>
              <a:t>number of noise points: 12</a:t>
            </a:r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2C5DBF9-7324-0643-92C3-030515D72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161429"/>
            <a:ext cx="4157633" cy="401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2C829-AD69-0041-A3D1-D191B438FA34}"/>
              </a:ext>
            </a:extLst>
          </p:cNvPr>
          <p:cNvSpPr txBox="1"/>
          <p:nvPr/>
        </p:nvSpPr>
        <p:spPr>
          <a:xfrm>
            <a:off x="5072034" y="604659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EPSILON =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MIN_POINT =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6938D-CBC8-A644-9E47-61A22E023254}"/>
              </a:ext>
            </a:extLst>
          </p:cNvPr>
          <p:cNvSpPr/>
          <p:nvPr/>
        </p:nvSpPr>
        <p:spPr>
          <a:xfrm>
            <a:off x="4988103" y="51968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number of clusters: 5</a:t>
            </a:r>
          </a:p>
          <a:p>
            <a:r>
              <a:rPr lang="en-US"/>
              <a:t>number of noise points: 13</a:t>
            </a:r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908317-9261-0549-8622-52F524D71F25}"/>
              </a:ext>
            </a:extLst>
          </p:cNvPr>
          <p:cNvSpPr/>
          <p:nvPr/>
        </p:nvSpPr>
        <p:spPr>
          <a:xfrm>
            <a:off x="81337" y="1018699"/>
            <a:ext cx="609600" cy="591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728BC9-DDEF-7C45-8D7A-3A2CE53CEAFF}"/>
              </a:ext>
            </a:extLst>
          </p:cNvPr>
          <p:cNvSpPr/>
          <p:nvPr/>
        </p:nvSpPr>
        <p:spPr>
          <a:xfrm>
            <a:off x="4593418" y="958155"/>
            <a:ext cx="609600" cy="591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6876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6912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dirty="0"/>
              <a:t>6. Test Results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568838" y="6567128"/>
            <a:ext cx="201295" cy="2019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2C829-AD69-0041-A3D1-D191B438FA34}"/>
              </a:ext>
            </a:extLst>
          </p:cNvPr>
          <p:cNvSpPr txBox="1"/>
          <p:nvPr/>
        </p:nvSpPr>
        <p:spPr>
          <a:xfrm>
            <a:off x="5072034" y="604659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EPSILON = 0.6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MIN_POINT = 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6938D-CBC8-A644-9E47-61A22E023254}"/>
              </a:ext>
            </a:extLst>
          </p:cNvPr>
          <p:cNvSpPr/>
          <p:nvPr/>
        </p:nvSpPr>
        <p:spPr>
          <a:xfrm>
            <a:off x="4988103" y="51968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number of clusters: 4</a:t>
            </a:r>
          </a:p>
          <a:p>
            <a:r>
              <a:rPr lang="en-US"/>
              <a:t>number of noise points: 12</a:t>
            </a:r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D3DBF6C-FC1C-C345-86DC-549677C8C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" y="1213688"/>
            <a:ext cx="4157633" cy="401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618A21-BC42-4A4A-A69A-D36CD561090C}"/>
              </a:ext>
            </a:extLst>
          </p:cNvPr>
          <p:cNvSpPr txBox="1"/>
          <p:nvPr/>
        </p:nvSpPr>
        <p:spPr>
          <a:xfrm>
            <a:off x="563417" y="656918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EPSILON =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>
                <a:latin typeface="Calibri Light" panose="020F0302020204030204" pitchFamily="34" charset="0"/>
                <a:cs typeface="Calibri Light" panose="020F0302020204030204" pitchFamily="34" charset="0"/>
              </a:rPr>
              <a:t>MIN_POINT =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EB18C9-D8BD-2449-B648-40E089C0ADAF}"/>
              </a:ext>
            </a:extLst>
          </p:cNvPr>
          <p:cNvSpPr/>
          <p:nvPr/>
        </p:nvSpPr>
        <p:spPr>
          <a:xfrm>
            <a:off x="479486" y="52490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number of clusters: 5</a:t>
            </a:r>
          </a:p>
          <a:p>
            <a:r>
              <a:rPr lang="en-US"/>
              <a:t>number of noise points: 13</a:t>
            </a:r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CEA6DB3-C55B-8043-B0C2-F42B4C6E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256" y="1213688"/>
            <a:ext cx="4157633" cy="401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30311FD-99ED-484B-8F24-A3736407AC08}"/>
              </a:ext>
            </a:extLst>
          </p:cNvPr>
          <p:cNvSpPr/>
          <p:nvPr/>
        </p:nvSpPr>
        <p:spPr>
          <a:xfrm>
            <a:off x="107904" y="1042204"/>
            <a:ext cx="609600" cy="591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793FC2-3FEA-A043-9A83-FBF9B66A4D06}"/>
              </a:ext>
            </a:extLst>
          </p:cNvPr>
          <p:cNvSpPr/>
          <p:nvPr/>
        </p:nvSpPr>
        <p:spPr>
          <a:xfrm>
            <a:off x="4593418" y="958155"/>
            <a:ext cx="609600" cy="591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2297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6912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dirty="0"/>
              <a:t>6. Test Results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568838" y="6567128"/>
            <a:ext cx="201295" cy="2019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61663-AA1D-E745-8CB2-3DF9F5EEA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476"/>
            <a:ext cx="9144000" cy="52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09472"/>
            <a:ext cx="6912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</a:t>
            </a:r>
            <a:r>
              <a:rPr spc="-5" dirty="0"/>
              <a:t>ontent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68838" y="6567128"/>
            <a:ext cx="201295" cy="2019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42666-C9E0-4AC1-A97C-50CCA69499A1}"/>
              </a:ext>
            </a:extLst>
          </p:cNvPr>
          <p:cNvSpPr txBox="1"/>
          <p:nvPr/>
        </p:nvSpPr>
        <p:spPr>
          <a:xfrm>
            <a:off x="859081" y="1143000"/>
            <a:ext cx="7425838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Concept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Algorithm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Determining the Parameters Eps and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MinPts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SG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Evaluation</a:t>
            </a:r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Test Result </a:t>
            </a:r>
            <a:br>
              <a:rPr lang="en-SG" dirty="0"/>
            </a:br>
            <a:endParaRPr lang="en-SG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27" y="3269995"/>
            <a:ext cx="30111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Qu</a:t>
            </a:r>
            <a:r>
              <a:rPr sz="4800" spc="5" dirty="0"/>
              <a:t>es</a:t>
            </a:r>
            <a:r>
              <a:rPr sz="4800" dirty="0"/>
              <a:t>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8537805" y="6552692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Arial"/>
                <a:cs typeface="Arial"/>
              </a:rPr>
              <a:t>71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3077122"/>
            <a:ext cx="1019108" cy="11889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Introduction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133F3-531E-5D45-BF2C-0EBDD108A639}"/>
              </a:ext>
            </a:extLst>
          </p:cNvPr>
          <p:cNvSpPr/>
          <p:nvPr/>
        </p:nvSpPr>
        <p:spPr>
          <a:xfrm>
            <a:off x="762000" y="3219067"/>
            <a:ext cx="66294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>
                <a:latin typeface="ArialMT"/>
              </a:rPr>
              <a:t>Partitioning methods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>
                <a:latin typeface="ArialMT"/>
              </a:rPr>
              <a:t>Hierarchical methods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>
                <a:latin typeface="ArialMT"/>
              </a:rPr>
              <a:t>Grid-based methods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b="1">
                <a:solidFill>
                  <a:srgbClr val="FF0000"/>
                </a:solidFill>
                <a:latin typeface="ArialMT"/>
              </a:rPr>
              <a:t>Density-based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B0079C-41F4-D241-BF28-CC28CCC77B59}"/>
              </a:ext>
            </a:extLst>
          </p:cNvPr>
          <p:cNvSpPr/>
          <p:nvPr/>
        </p:nvSpPr>
        <p:spPr>
          <a:xfrm>
            <a:off x="457200" y="1513891"/>
            <a:ext cx="6781800" cy="121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3040" marR="5080" indent="-180975" algn="ctr">
              <a:lnSpc>
                <a:spcPts val="4700"/>
              </a:lnSpc>
              <a:spcBef>
                <a:spcPts val="740"/>
              </a:spcBef>
            </a:pPr>
            <a:r>
              <a:rPr lang="en-US" sz="2400" b="1" spc="-5">
                <a:latin typeface="Arial"/>
                <a:cs typeface="Arial"/>
              </a:rPr>
              <a:t>Name: Density Based Spatial Clustering of Applications with Noise</a:t>
            </a:r>
          </a:p>
        </p:txBody>
      </p:sp>
    </p:spTree>
    <p:extLst>
      <p:ext uri="{BB962C8B-B14F-4D97-AF65-F5344CB8AC3E}">
        <p14:creationId xmlns:p14="http://schemas.microsoft.com/office/powerpoint/2010/main" val="127784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Introduction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B0079C-41F4-D241-BF28-CC28CCC77B59}"/>
              </a:ext>
            </a:extLst>
          </p:cNvPr>
          <p:cNvSpPr/>
          <p:nvPr/>
        </p:nvSpPr>
        <p:spPr>
          <a:xfrm>
            <a:off x="320039" y="1143000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b="1">
                <a:solidFill>
                  <a:srgbClr val="FF0000"/>
                </a:solidFill>
                <a:latin typeface="ArialMT"/>
              </a:rPr>
              <a:t>Density-based methods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3B719-7D95-2746-8967-F15E88FF4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19279"/>
            <a:ext cx="5730241" cy="26897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CDBE5D-C563-8641-A87C-090E3E17AE8A}"/>
              </a:ext>
            </a:extLst>
          </p:cNvPr>
          <p:cNvSpPr/>
          <p:nvPr/>
        </p:nvSpPr>
        <p:spPr>
          <a:xfrm>
            <a:off x="838200" y="4791670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imes" pitchFamily="2" charset="0"/>
              </a:rPr>
              <a:t>The main reason why we recognize the clusters is that within each cluster we have </a:t>
            </a:r>
            <a:r>
              <a:rPr lang="en-US" b="1">
                <a:solidFill>
                  <a:srgbClr val="FF0000"/>
                </a:solidFill>
                <a:latin typeface="Times" pitchFamily="2" charset="0"/>
              </a:rPr>
              <a:t>a typical density </a:t>
            </a:r>
            <a:r>
              <a:rPr lang="en-US">
                <a:latin typeface="Times" pitchFamily="2" charset="0"/>
              </a:rPr>
              <a:t>of points which is considerably higher than outside of the cluster.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Concept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E522D-F02C-8E4C-A42C-06E7CF4E046C}"/>
              </a:ext>
            </a:extLst>
          </p:cNvPr>
          <p:cNvSpPr/>
          <p:nvPr/>
        </p:nvSpPr>
        <p:spPr>
          <a:xfrm>
            <a:off x="332739" y="1321036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>
                <a:solidFill>
                  <a:srgbClr val="FF0000"/>
                </a:solidFill>
                <a:latin typeface="Times" pitchFamily="2" charset="0"/>
              </a:rPr>
              <a:t>Definition 1: </a:t>
            </a:r>
            <a:r>
              <a:rPr lang="en-US" sz="2400">
                <a:latin typeface="Times" pitchFamily="2" charset="0"/>
              </a:rPr>
              <a:t>(</a:t>
            </a:r>
            <a:r>
              <a:rPr lang="en-US" sz="2400">
                <a:solidFill>
                  <a:srgbClr val="FF0000"/>
                </a:solidFill>
                <a:latin typeface="Times" pitchFamily="2" charset="0"/>
              </a:rPr>
              <a:t>Eps-neighborhood</a:t>
            </a:r>
            <a:r>
              <a:rPr lang="en-US" sz="2400">
                <a:latin typeface="Times" pitchFamily="2" charset="0"/>
              </a:rPr>
              <a:t> of a point) </a:t>
            </a:r>
          </a:p>
          <a:p>
            <a:r>
              <a:rPr lang="en-US" sz="2400">
                <a:latin typeface="Times" pitchFamily="2" charset="0"/>
              </a:rPr>
              <a:t>The </a:t>
            </a:r>
            <a:r>
              <a:rPr lang="en-US" sz="2400" i="1">
                <a:solidFill>
                  <a:srgbClr val="FF0000"/>
                </a:solidFill>
                <a:latin typeface="Times" pitchFamily="2" charset="0"/>
              </a:rPr>
              <a:t>Eps-</a:t>
            </a:r>
            <a:r>
              <a:rPr lang="en-US" sz="2400" i="1">
                <a:latin typeface="Times" pitchFamily="2" charset="0"/>
              </a:rPr>
              <a:t>neighborhood </a:t>
            </a:r>
            <a:r>
              <a:rPr lang="en-US" sz="2400">
                <a:latin typeface="Times" pitchFamily="2" charset="0"/>
              </a:rPr>
              <a:t>of a point p, denoted by N</a:t>
            </a:r>
            <a:r>
              <a:rPr lang="en-US" sz="2400" baseline="-25000">
                <a:latin typeface="Times" pitchFamily="2" charset="0"/>
              </a:rPr>
              <a:t>Eps</a:t>
            </a:r>
            <a:r>
              <a:rPr lang="en-US" sz="2400">
                <a:latin typeface="Times" pitchFamily="2" charset="0"/>
              </a:rPr>
              <a:t>(P), is defined :</a:t>
            </a:r>
            <a:endParaRPr lang="en-US" sz="2400"/>
          </a:p>
          <a:p>
            <a:pPr algn="ctr"/>
            <a:r>
              <a:rPr lang="en-US" sz="2400" b="1">
                <a:latin typeface="Times" pitchFamily="2" charset="0"/>
              </a:rPr>
              <a:t>N</a:t>
            </a:r>
            <a:r>
              <a:rPr lang="en-US" sz="2400" b="1" baseline="-25000">
                <a:latin typeface="Times" pitchFamily="2" charset="0"/>
              </a:rPr>
              <a:t>Eps</a:t>
            </a:r>
            <a:r>
              <a:rPr lang="en-US" sz="2400" b="1"/>
              <a:t>(p) = {q ∈D | dist(p,q) ≤ Eps}.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DBB6D4-E449-4C47-AECF-B7CE6E59E55A}"/>
              </a:ext>
            </a:extLst>
          </p:cNvPr>
          <p:cNvGrpSpPr/>
          <p:nvPr/>
        </p:nvGrpSpPr>
        <p:grpSpPr>
          <a:xfrm>
            <a:off x="1447800" y="2793087"/>
            <a:ext cx="2895600" cy="2895600"/>
            <a:chOff x="5257800" y="2718257"/>
            <a:chExt cx="2895600" cy="2895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BDB4C4-9002-634C-9621-CB2A9D57B56B}"/>
                </a:ext>
              </a:extLst>
            </p:cNvPr>
            <p:cNvGrpSpPr/>
            <p:nvPr/>
          </p:nvGrpSpPr>
          <p:grpSpPr>
            <a:xfrm>
              <a:off x="5257800" y="2718257"/>
              <a:ext cx="2895600" cy="2895600"/>
              <a:chOff x="1981200" y="2780387"/>
              <a:chExt cx="2895600" cy="28956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9546985-1DC6-2E4F-ACB9-5E21E6BEA666}"/>
                  </a:ext>
                </a:extLst>
              </p:cNvPr>
              <p:cNvGrpSpPr/>
              <p:nvPr/>
            </p:nvGrpSpPr>
            <p:grpSpPr>
              <a:xfrm>
                <a:off x="1981200" y="2780387"/>
                <a:ext cx="2895600" cy="2895600"/>
                <a:chOff x="2895600" y="2793087"/>
                <a:chExt cx="2895600" cy="2895600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195346-43E4-DB4C-AF12-8185F62DD7C7}"/>
                    </a:ext>
                  </a:extLst>
                </p:cNvPr>
                <p:cNvSpPr/>
                <p:nvPr/>
              </p:nvSpPr>
              <p:spPr>
                <a:xfrm>
                  <a:off x="2895600" y="2793087"/>
                  <a:ext cx="2895600" cy="2895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3B4C150E-602C-B64C-8EB0-260EFE81DCEF}"/>
                    </a:ext>
                  </a:extLst>
                </p:cNvPr>
                <p:cNvCxnSpPr>
                  <a:endCxn id="7" idx="6"/>
                </p:cNvCxnSpPr>
                <p:nvPr/>
              </p:nvCxnSpPr>
              <p:spPr>
                <a:xfrm>
                  <a:off x="4457700" y="4240886"/>
                  <a:ext cx="1333500" cy="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FDAF3E9-88D7-6D41-A628-72DACBF476CA}"/>
                    </a:ext>
                  </a:extLst>
                </p:cNvPr>
                <p:cNvSpPr txBox="1"/>
                <p:nvPr/>
              </p:nvSpPr>
              <p:spPr>
                <a:xfrm>
                  <a:off x="4027901" y="4158725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p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62A59BE-CA49-4F42-904F-4EA1309E9F96}"/>
                    </a:ext>
                  </a:extLst>
                </p:cNvPr>
                <p:cNvSpPr/>
                <p:nvPr/>
              </p:nvSpPr>
              <p:spPr>
                <a:xfrm>
                  <a:off x="3581400" y="3204184"/>
                  <a:ext cx="190500" cy="2036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9495265-52A6-C049-B002-E9A5B1DEA838}"/>
                    </a:ext>
                  </a:extLst>
                </p:cNvPr>
                <p:cNvSpPr/>
                <p:nvPr/>
              </p:nvSpPr>
              <p:spPr>
                <a:xfrm>
                  <a:off x="4248150" y="5308376"/>
                  <a:ext cx="190500" cy="2036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4BB8590-B703-BC45-909C-B6C1B54E3775}"/>
                    </a:ext>
                  </a:extLst>
                </p:cNvPr>
                <p:cNvSpPr txBox="1"/>
                <p:nvPr/>
              </p:nvSpPr>
              <p:spPr>
                <a:xfrm>
                  <a:off x="3759374" y="3204184"/>
                  <a:ext cx="507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q1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808C2C6-A2CC-CA42-AC27-20C2BC52C449}"/>
                    </a:ext>
                  </a:extLst>
                </p:cNvPr>
                <p:cNvSpPr/>
                <p:nvPr/>
              </p:nvSpPr>
              <p:spPr>
                <a:xfrm>
                  <a:off x="3295650" y="4055540"/>
                  <a:ext cx="190500" cy="2036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EC9A3DA-59B8-BF4C-85A1-BB5FB66206E1}"/>
                    </a:ext>
                  </a:extLst>
                </p:cNvPr>
                <p:cNvSpPr/>
                <p:nvPr/>
              </p:nvSpPr>
              <p:spPr>
                <a:xfrm>
                  <a:off x="5410200" y="3499038"/>
                  <a:ext cx="190500" cy="2036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8C8E55-050E-8842-9779-5334807BAB17}"/>
                    </a:ext>
                  </a:extLst>
                </p:cNvPr>
                <p:cNvSpPr txBox="1"/>
                <p:nvPr/>
              </p:nvSpPr>
              <p:spPr>
                <a:xfrm>
                  <a:off x="3260813" y="4231958"/>
                  <a:ext cx="507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q2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C496A9-6E39-EF44-AE85-0B37833C4C04}"/>
                    </a:ext>
                  </a:extLst>
                </p:cNvPr>
                <p:cNvSpPr txBox="1"/>
                <p:nvPr/>
              </p:nvSpPr>
              <p:spPr>
                <a:xfrm>
                  <a:off x="4438650" y="5185941"/>
                  <a:ext cx="507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q3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A40BCF3-6726-4340-B595-6DCA2FBDAE21}"/>
                    </a:ext>
                  </a:extLst>
                </p:cNvPr>
                <p:cNvSpPr txBox="1"/>
                <p:nvPr/>
              </p:nvSpPr>
              <p:spPr>
                <a:xfrm>
                  <a:off x="4859838" y="3889856"/>
                  <a:ext cx="507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Eps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9C7A80-BA7B-9D43-833F-081CA5DE1C78}"/>
                  </a:ext>
                </a:extLst>
              </p:cNvPr>
              <p:cNvSpPr txBox="1"/>
              <p:nvPr/>
            </p:nvSpPr>
            <p:spPr>
              <a:xfrm>
                <a:off x="4178474" y="3257451"/>
                <a:ext cx="507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q4</a:t>
                </a: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CEC7C25-02E7-FE40-94EE-59E5D9765F6B}"/>
                </a:ext>
              </a:extLst>
            </p:cNvPr>
            <p:cNvSpPr/>
            <p:nvPr/>
          </p:nvSpPr>
          <p:spPr>
            <a:xfrm>
              <a:off x="6668457" y="4063544"/>
              <a:ext cx="190500" cy="203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392CBC9-4D7F-AE4D-8841-DD8CF95A1260}"/>
              </a:ext>
            </a:extLst>
          </p:cNvPr>
          <p:cNvSpPr/>
          <p:nvPr/>
        </p:nvSpPr>
        <p:spPr>
          <a:xfrm>
            <a:off x="4821738" y="4259188"/>
            <a:ext cx="316945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/>
              <a:t>Ex: </a:t>
            </a:r>
            <a:r>
              <a:rPr lang="en-US" sz="2400">
                <a:solidFill>
                  <a:srgbClr val="FF0000"/>
                </a:solidFill>
              </a:rPr>
              <a:t>MinPts</a:t>
            </a:r>
            <a:r>
              <a:rPr lang="en-US" sz="2400"/>
              <a:t> = 4</a:t>
            </a:r>
          </a:p>
          <a:p>
            <a:r>
              <a:rPr lang="en-US" sz="2400"/>
              <a:t> |</a:t>
            </a:r>
            <a:r>
              <a:rPr lang="en-US" sz="2400">
                <a:latin typeface="Times" pitchFamily="2" charset="0"/>
              </a:rPr>
              <a:t>N</a:t>
            </a:r>
            <a:r>
              <a:rPr lang="en-US" sz="2400" baseline="-25000">
                <a:latin typeface="Times" pitchFamily="2" charset="0"/>
              </a:rPr>
              <a:t>Eps</a:t>
            </a:r>
            <a:r>
              <a:rPr lang="en-US" sz="2400"/>
              <a:t>(p)| = 5  ≥ </a:t>
            </a:r>
            <a:r>
              <a:rPr lang="en-US" sz="2400">
                <a:solidFill>
                  <a:srgbClr val="FF0000"/>
                </a:solidFill>
              </a:rPr>
              <a:t>MinPts</a:t>
            </a:r>
            <a:r>
              <a:rPr lang="en-US" sz="2400"/>
              <a:t> 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US" sz="2400"/>
              <a:t>p is a </a:t>
            </a:r>
            <a:r>
              <a:rPr lang="en-US" sz="2400">
                <a:solidFill>
                  <a:srgbClr val="FF0000"/>
                </a:solidFill>
              </a:rPr>
              <a:t>Core Point</a:t>
            </a:r>
          </a:p>
          <a:p>
            <a:pPr marL="285750" indent="-285750">
              <a:buFont typeface="Symbol" pitchFamily="2" charset="2"/>
              <a:buChar char="Þ"/>
            </a:pPr>
            <a:endParaRPr lang="en-US" sz="2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5B30DF-8C66-174B-9BE0-8B07D80FFAC0}"/>
              </a:ext>
            </a:extLst>
          </p:cNvPr>
          <p:cNvSpPr/>
          <p:nvPr/>
        </p:nvSpPr>
        <p:spPr>
          <a:xfrm>
            <a:off x="4809038" y="3103486"/>
            <a:ext cx="38234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itchFamily="2" charset="2"/>
              <a:buChar char="Ø"/>
            </a:pPr>
            <a:r>
              <a:rPr lang="en-US" sz="2400">
                <a:latin typeface="Times" pitchFamily="2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Times" pitchFamily="2" charset="0"/>
              </a:rPr>
              <a:t>Eps-Neighborhood</a:t>
            </a:r>
            <a:r>
              <a:rPr lang="en-US" sz="2400">
                <a:latin typeface="Times" pitchFamily="2" charset="0"/>
              </a:rPr>
              <a:t> of p is:</a:t>
            </a:r>
          </a:p>
          <a:p>
            <a:pPr algn="ctr"/>
            <a:r>
              <a:rPr lang="en-US" sz="2400">
                <a:latin typeface="Times" pitchFamily="2" charset="0"/>
              </a:rPr>
              <a:t>N</a:t>
            </a:r>
            <a:r>
              <a:rPr lang="en-US" sz="2400" baseline="-25000">
                <a:latin typeface="Times" pitchFamily="2" charset="0"/>
              </a:rPr>
              <a:t>Eps</a:t>
            </a:r>
            <a:r>
              <a:rPr lang="en-US" sz="2400"/>
              <a:t>(p) = {</a:t>
            </a:r>
            <a:r>
              <a:rPr lang="en-US" sz="2400">
                <a:solidFill>
                  <a:srgbClr val="FF0000"/>
                </a:solidFill>
              </a:rPr>
              <a:t>p</a:t>
            </a:r>
            <a:r>
              <a:rPr lang="en-US" sz="2400"/>
              <a:t>, q1, q2, q3, q4}</a:t>
            </a:r>
          </a:p>
        </p:txBody>
      </p:sp>
    </p:spTree>
    <p:extLst>
      <p:ext uri="{BB962C8B-B14F-4D97-AF65-F5344CB8AC3E}">
        <p14:creationId xmlns:p14="http://schemas.microsoft.com/office/powerpoint/2010/main" val="453889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Concept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E522D-F02C-8E4C-A42C-06E7CF4E046C}"/>
              </a:ext>
            </a:extLst>
          </p:cNvPr>
          <p:cNvSpPr/>
          <p:nvPr/>
        </p:nvSpPr>
        <p:spPr>
          <a:xfrm>
            <a:off x="452763" y="1106502"/>
            <a:ext cx="83711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>
                <a:solidFill>
                  <a:srgbClr val="FF0000"/>
                </a:solidFill>
              </a:rPr>
              <a:t>Definition </a:t>
            </a:r>
            <a:r>
              <a:rPr lang="en-US" sz="2400" u="sng">
                <a:solidFill>
                  <a:srgbClr val="FF0000"/>
                </a:solidFill>
              </a:rPr>
              <a:t>2: </a:t>
            </a:r>
            <a:r>
              <a:rPr lang="en-US" sz="2400"/>
              <a:t>(</a:t>
            </a:r>
            <a:r>
              <a:rPr lang="en-US" sz="2400" b="1"/>
              <a:t>directly density-reachable</a:t>
            </a:r>
            <a:r>
              <a:rPr lang="en-US" sz="2400"/>
              <a:t>)</a:t>
            </a:r>
          </a:p>
          <a:p>
            <a:r>
              <a:rPr lang="en-US" sz="2400"/>
              <a:t>Apoint q is </a:t>
            </a:r>
            <a:r>
              <a:rPr lang="en-US" sz="2400" i="1">
                <a:solidFill>
                  <a:srgbClr val="FF0000"/>
                </a:solidFill>
              </a:rPr>
              <a:t>directly density-reachable </a:t>
            </a:r>
            <a:r>
              <a:rPr lang="en-US" sz="2400"/>
              <a:t>from a point p wrt. </a:t>
            </a:r>
            <a:r>
              <a:rPr lang="en-US" sz="2400">
                <a:solidFill>
                  <a:srgbClr val="FF0000"/>
                </a:solidFill>
              </a:rPr>
              <a:t>Eps</a:t>
            </a:r>
            <a:r>
              <a:rPr lang="en-US" sz="2400"/>
              <a:t>, </a:t>
            </a:r>
            <a:r>
              <a:rPr lang="en-US" sz="2400">
                <a:solidFill>
                  <a:srgbClr val="FF0000"/>
                </a:solidFill>
              </a:rPr>
              <a:t>MinPts</a:t>
            </a:r>
            <a:r>
              <a:rPr lang="en-US" sz="2400"/>
              <a:t> if:</a:t>
            </a:r>
          </a:p>
          <a:p>
            <a:r>
              <a:rPr lang="en-US" sz="2400"/>
              <a:t>1) </a:t>
            </a:r>
            <a:r>
              <a:rPr lang="en-US" sz="2400" b="1"/>
              <a:t>q ∈ </a:t>
            </a:r>
            <a:r>
              <a:rPr lang="en-US" sz="2400" b="1">
                <a:latin typeface="Times" pitchFamily="2" charset="0"/>
              </a:rPr>
              <a:t>N</a:t>
            </a:r>
            <a:r>
              <a:rPr lang="en-US" sz="2400" b="1" baseline="-25000">
                <a:latin typeface="Times" pitchFamily="2" charset="0"/>
              </a:rPr>
              <a:t>Eps</a:t>
            </a:r>
            <a:r>
              <a:rPr lang="en-US" sz="2400" b="1"/>
              <a:t>(p)</a:t>
            </a:r>
            <a:br>
              <a:rPr lang="en-US" sz="2400"/>
            </a:br>
            <a:r>
              <a:rPr lang="en-US" sz="2400"/>
              <a:t>2) </a:t>
            </a:r>
            <a:r>
              <a:rPr lang="en-US" sz="2400" b="1"/>
              <a:t>p is </a:t>
            </a:r>
            <a:r>
              <a:rPr lang="en-US" sz="2400" b="1">
                <a:solidFill>
                  <a:srgbClr val="FF0000"/>
                </a:solidFill>
              </a:rPr>
              <a:t>Core Point</a:t>
            </a:r>
            <a:endParaRPr lang="en-US" sz="2400">
              <a:solidFill>
                <a:srgbClr val="FF00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E8A46B-3240-8049-ABDE-994566C2C15B}"/>
              </a:ext>
            </a:extLst>
          </p:cNvPr>
          <p:cNvGrpSpPr/>
          <p:nvPr/>
        </p:nvGrpSpPr>
        <p:grpSpPr>
          <a:xfrm>
            <a:off x="1246424" y="3126153"/>
            <a:ext cx="2895600" cy="2895600"/>
            <a:chOff x="5257800" y="2718257"/>
            <a:chExt cx="2895600" cy="28956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281A1C8-2B08-1645-8E3A-A4758BDF55C6}"/>
                </a:ext>
              </a:extLst>
            </p:cNvPr>
            <p:cNvGrpSpPr/>
            <p:nvPr/>
          </p:nvGrpSpPr>
          <p:grpSpPr>
            <a:xfrm>
              <a:off x="5257800" y="2718257"/>
              <a:ext cx="2895600" cy="2895600"/>
              <a:chOff x="1981200" y="2780387"/>
              <a:chExt cx="2895600" cy="28956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91736A5-2F46-BF40-8382-49E8916982E2}"/>
                  </a:ext>
                </a:extLst>
              </p:cNvPr>
              <p:cNvGrpSpPr/>
              <p:nvPr/>
            </p:nvGrpSpPr>
            <p:grpSpPr>
              <a:xfrm>
                <a:off x="1981200" y="2780387"/>
                <a:ext cx="2895600" cy="2895600"/>
                <a:chOff x="2895600" y="2793087"/>
                <a:chExt cx="2895600" cy="2895600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4C92F78-15AC-904B-A784-E50019AC9366}"/>
                    </a:ext>
                  </a:extLst>
                </p:cNvPr>
                <p:cNvSpPr/>
                <p:nvPr/>
              </p:nvSpPr>
              <p:spPr>
                <a:xfrm>
                  <a:off x="2895600" y="2793087"/>
                  <a:ext cx="2895600" cy="2895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7831115-F304-BE48-A9D9-EBC28B584A46}"/>
                    </a:ext>
                  </a:extLst>
                </p:cNvPr>
                <p:cNvCxnSpPr>
                  <a:endCxn id="27" idx="6"/>
                </p:cNvCxnSpPr>
                <p:nvPr/>
              </p:nvCxnSpPr>
              <p:spPr>
                <a:xfrm>
                  <a:off x="4457700" y="4240886"/>
                  <a:ext cx="1333500" cy="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EABCC5-B5F0-6144-A392-B19BD7D8BCFD}"/>
                    </a:ext>
                  </a:extLst>
                </p:cNvPr>
                <p:cNvSpPr txBox="1"/>
                <p:nvPr/>
              </p:nvSpPr>
              <p:spPr>
                <a:xfrm>
                  <a:off x="4027901" y="4158725"/>
                  <a:ext cx="4191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/>
                    <a:t>p</a:t>
                  </a:r>
                  <a:endParaRPr lang="en-US" b="1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9350B2DA-69D7-9743-AF21-3443B1FFFB77}"/>
                    </a:ext>
                  </a:extLst>
                </p:cNvPr>
                <p:cNvSpPr/>
                <p:nvPr/>
              </p:nvSpPr>
              <p:spPr>
                <a:xfrm>
                  <a:off x="3581400" y="3204184"/>
                  <a:ext cx="190500" cy="2036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C3F2507-89A1-1D42-9AA4-17CB5DA41C41}"/>
                    </a:ext>
                  </a:extLst>
                </p:cNvPr>
                <p:cNvSpPr/>
                <p:nvPr/>
              </p:nvSpPr>
              <p:spPr>
                <a:xfrm>
                  <a:off x="4248150" y="5308376"/>
                  <a:ext cx="190500" cy="2036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EDCF77A-C06C-B04C-9843-EC87BBF95C14}"/>
                    </a:ext>
                  </a:extLst>
                </p:cNvPr>
                <p:cNvSpPr txBox="1"/>
                <p:nvPr/>
              </p:nvSpPr>
              <p:spPr>
                <a:xfrm>
                  <a:off x="3759374" y="3204184"/>
                  <a:ext cx="507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q1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BF56751-BB24-8245-881A-8304C726B476}"/>
                    </a:ext>
                  </a:extLst>
                </p:cNvPr>
                <p:cNvSpPr/>
                <p:nvPr/>
              </p:nvSpPr>
              <p:spPr>
                <a:xfrm>
                  <a:off x="3295650" y="4055540"/>
                  <a:ext cx="190500" cy="2036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EE4FCCF-D17A-DA40-8057-3E5E98CDC441}"/>
                    </a:ext>
                  </a:extLst>
                </p:cNvPr>
                <p:cNvSpPr/>
                <p:nvPr/>
              </p:nvSpPr>
              <p:spPr>
                <a:xfrm>
                  <a:off x="5410200" y="3499038"/>
                  <a:ext cx="190500" cy="2036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5B15E8B-01B4-6F4D-BED0-19C8FBCACBC0}"/>
                    </a:ext>
                  </a:extLst>
                </p:cNvPr>
                <p:cNvSpPr txBox="1"/>
                <p:nvPr/>
              </p:nvSpPr>
              <p:spPr>
                <a:xfrm>
                  <a:off x="3260813" y="4231958"/>
                  <a:ext cx="507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q2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DDCF470-9770-D64B-9121-CE44927815A6}"/>
                    </a:ext>
                  </a:extLst>
                </p:cNvPr>
                <p:cNvSpPr txBox="1"/>
                <p:nvPr/>
              </p:nvSpPr>
              <p:spPr>
                <a:xfrm>
                  <a:off x="4438650" y="5185941"/>
                  <a:ext cx="507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q3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A2FFB7D-5AFD-CB4D-A657-77C2330D6D01}"/>
                    </a:ext>
                  </a:extLst>
                </p:cNvPr>
                <p:cNvSpPr txBox="1"/>
                <p:nvPr/>
              </p:nvSpPr>
              <p:spPr>
                <a:xfrm>
                  <a:off x="4859838" y="3889856"/>
                  <a:ext cx="507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Eps</a:t>
                  </a: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7FE7FA-A95D-A54F-A236-B7645F602AB3}"/>
                  </a:ext>
                </a:extLst>
              </p:cNvPr>
              <p:cNvSpPr txBox="1"/>
              <p:nvPr/>
            </p:nvSpPr>
            <p:spPr>
              <a:xfrm>
                <a:off x="4178474" y="3257451"/>
                <a:ext cx="507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q4</a:t>
                </a: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4EDD459-3691-D748-9F8A-EC03EDF87493}"/>
                </a:ext>
              </a:extLst>
            </p:cNvPr>
            <p:cNvSpPr/>
            <p:nvPr/>
          </p:nvSpPr>
          <p:spPr>
            <a:xfrm>
              <a:off x="6668457" y="4063544"/>
              <a:ext cx="190500" cy="203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BD5D29A-0E7A-0C4E-859F-E4D700CEF57B}"/>
              </a:ext>
            </a:extLst>
          </p:cNvPr>
          <p:cNvSpPr/>
          <p:nvPr/>
        </p:nvSpPr>
        <p:spPr>
          <a:xfrm>
            <a:off x="4668382" y="2404536"/>
            <a:ext cx="354031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/>
              <a:t>If </a:t>
            </a:r>
            <a:r>
              <a:rPr lang="en-US" sz="2000">
                <a:solidFill>
                  <a:srgbClr val="FF0000"/>
                </a:solidFill>
              </a:rPr>
              <a:t>MinPts = 5</a:t>
            </a:r>
            <a:endParaRPr lang="en-US" sz="2000"/>
          </a:p>
          <a:p>
            <a:pPr marL="285750" indent="-285750">
              <a:buFont typeface="Symbol" pitchFamily="2" charset="2"/>
              <a:buChar char="Þ"/>
            </a:pPr>
            <a:r>
              <a:rPr lang="en-US" sz="2000"/>
              <a:t>p is a </a:t>
            </a:r>
            <a:r>
              <a:rPr lang="en-US" sz="2000">
                <a:solidFill>
                  <a:srgbClr val="FF0000"/>
                </a:solidFill>
              </a:rPr>
              <a:t>Core Point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US" sz="2000"/>
              <a:t>q1, q2, q3, q4 is directly density-reachable from p</a:t>
            </a:r>
          </a:p>
          <a:p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21341A-26BC-AB4A-8D7B-B22E8E52EDC1}"/>
              </a:ext>
            </a:extLst>
          </p:cNvPr>
          <p:cNvSpPr/>
          <p:nvPr/>
        </p:nvSpPr>
        <p:spPr>
          <a:xfrm>
            <a:off x="4668381" y="3985377"/>
            <a:ext cx="36892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/>
              <a:t>If </a:t>
            </a:r>
            <a:r>
              <a:rPr lang="en-US" sz="2000">
                <a:solidFill>
                  <a:srgbClr val="FF0000"/>
                </a:solidFill>
              </a:rPr>
              <a:t>MinPts = 6</a:t>
            </a:r>
            <a:endParaRPr lang="en-US" sz="2000"/>
          </a:p>
          <a:p>
            <a:pPr marL="285750" indent="-285750">
              <a:buFont typeface="Symbol" pitchFamily="2" charset="2"/>
              <a:buChar char="Þ"/>
            </a:pPr>
            <a:r>
              <a:rPr lang="en-US" sz="2000"/>
              <a:t>p is </a:t>
            </a:r>
            <a:r>
              <a:rPr lang="en-US" sz="2000">
                <a:solidFill>
                  <a:srgbClr val="FF0000"/>
                </a:solidFill>
              </a:rPr>
              <a:t>NOT</a:t>
            </a:r>
            <a:r>
              <a:rPr lang="en-US" sz="2000"/>
              <a:t> a </a:t>
            </a:r>
            <a:r>
              <a:rPr lang="en-US" sz="2000">
                <a:solidFill>
                  <a:srgbClr val="FF0000"/>
                </a:solidFill>
              </a:rPr>
              <a:t>Core Point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US" sz="2000"/>
              <a:t>q1, q2, q3, q4 is </a:t>
            </a:r>
            <a:r>
              <a:rPr lang="en-US" sz="2000">
                <a:solidFill>
                  <a:srgbClr val="FF0000"/>
                </a:solidFill>
              </a:rPr>
              <a:t>NOT</a:t>
            </a:r>
            <a:r>
              <a:rPr lang="en-US" sz="2000"/>
              <a:t> directly density-reachable from p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0142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Concept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E522D-F02C-8E4C-A42C-06E7CF4E046C}"/>
              </a:ext>
            </a:extLst>
          </p:cNvPr>
          <p:cNvSpPr/>
          <p:nvPr/>
        </p:nvSpPr>
        <p:spPr>
          <a:xfrm>
            <a:off x="493659" y="1094193"/>
            <a:ext cx="8156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>
                <a:solidFill>
                  <a:srgbClr val="FF0000"/>
                </a:solidFill>
              </a:rPr>
              <a:t>Definition 3: </a:t>
            </a:r>
            <a:r>
              <a:rPr lang="en-US" sz="2400"/>
              <a:t>(density-reachable) </a:t>
            </a:r>
          </a:p>
          <a:p>
            <a:r>
              <a:rPr lang="en-US" sz="2400"/>
              <a:t>A point q is </a:t>
            </a:r>
            <a:r>
              <a:rPr lang="en-US" sz="2400" b="1" i="1">
                <a:solidFill>
                  <a:srgbClr val="FF0000"/>
                </a:solidFill>
              </a:rPr>
              <a:t>density-reachable</a:t>
            </a:r>
            <a:r>
              <a:rPr lang="en-US" sz="2400" b="1" i="1"/>
              <a:t> </a:t>
            </a:r>
            <a:r>
              <a:rPr lang="en-US" sz="2400"/>
              <a:t>from a point p wrt. </a:t>
            </a:r>
            <a:r>
              <a:rPr lang="en-US" sz="2400">
                <a:solidFill>
                  <a:srgbClr val="FF0000"/>
                </a:solidFill>
              </a:rPr>
              <a:t>Eps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MinPts</a:t>
            </a:r>
            <a:r>
              <a:rPr lang="en-US" sz="2400"/>
              <a:t> if there is a chain of points P1 ..... Pn, P1 = p, Pn= q suchthat P[i+1] is </a:t>
            </a:r>
            <a:r>
              <a:rPr lang="en-US" sz="2400">
                <a:solidFill>
                  <a:srgbClr val="FF0000"/>
                </a:solidFill>
              </a:rPr>
              <a:t>directly density-reachable </a:t>
            </a:r>
            <a:r>
              <a:rPr lang="en-US" sz="2400"/>
              <a:t>from Pi.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0BB26A2-CD9E-FF43-96F3-7D101F84EC72}"/>
              </a:ext>
            </a:extLst>
          </p:cNvPr>
          <p:cNvSpPr/>
          <p:nvPr/>
        </p:nvSpPr>
        <p:spPr>
          <a:xfrm>
            <a:off x="5426606" y="3049430"/>
            <a:ext cx="35403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/>
              <a:t>If </a:t>
            </a:r>
            <a:r>
              <a:rPr lang="en-US">
                <a:solidFill>
                  <a:srgbClr val="FF0000"/>
                </a:solidFill>
              </a:rPr>
              <a:t>MinPts = 5</a:t>
            </a:r>
            <a:endParaRPr lang="en-US"/>
          </a:p>
          <a:p>
            <a:pPr marL="285750" indent="-285750">
              <a:buFont typeface="Symbol" pitchFamily="2" charset="2"/>
              <a:buChar char="Þ"/>
            </a:pPr>
            <a:r>
              <a:rPr lang="en-US"/>
              <a:t>p1, p2 is a </a:t>
            </a:r>
            <a:r>
              <a:rPr lang="en-US">
                <a:solidFill>
                  <a:schemeClr val="accent6"/>
                </a:solidFill>
              </a:rPr>
              <a:t>Core Point</a:t>
            </a:r>
          </a:p>
          <a:p>
            <a:r>
              <a:rPr lang="en-US"/>
              <a:t>+) q4 is </a:t>
            </a:r>
            <a:r>
              <a:rPr lang="en-US" b="1"/>
              <a:t>directly density-reachable </a:t>
            </a:r>
            <a:r>
              <a:rPr lang="en-US"/>
              <a:t>from p2.</a:t>
            </a:r>
          </a:p>
          <a:p>
            <a:r>
              <a:rPr lang="en-US"/>
              <a:t>+) p2 is </a:t>
            </a:r>
            <a:r>
              <a:rPr lang="en-US" b="1"/>
              <a:t>directly density-reachable </a:t>
            </a:r>
            <a:r>
              <a:rPr lang="en-US"/>
              <a:t>from p1.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US"/>
              <a:t>q4 is </a:t>
            </a:r>
            <a:r>
              <a:rPr lang="en-US" b="1"/>
              <a:t>density-reachable</a:t>
            </a:r>
            <a:r>
              <a:rPr lang="en-US" i="1"/>
              <a:t> from p1</a:t>
            </a:r>
            <a:endParaRPr lang="en-US">
              <a:solidFill>
                <a:schemeClr val="accent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8E8FED-140D-5349-BB08-2430B23C3EBA}"/>
              </a:ext>
            </a:extLst>
          </p:cNvPr>
          <p:cNvGrpSpPr/>
          <p:nvPr/>
        </p:nvGrpSpPr>
        <p:grpSpPr>
          <a:xfrm>
            <a:off x="1027656" y="2863207"/>
            <a:ext cx="4089882" cy="3102479"/>
            <a:chOff x="1027656" y="2863207"/>
            <a:chExt cx="4089882" cy="310247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FE8A46B-3240-8049-ABDE-994566C2C15B}"/>
                </a:ext>
              </a:extLst>
            </p:cNvPr>
            <p:cNvGrpSpPr/>
            <p:nvPr/>
          </p:nvGrpSpPr>
          <p:grpSpPr>
            <a:xfrm rot="1631944">
              <a:off x="2221938" y="3070086"/>
              <a:ext cx="2895600" cy="2895600"/>
              <a:chOff x="5257800" y="2718257"/>
              <a:chExt cx="2895600" cy="28956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281A1C8-2B08-1645-8E3A-A4758BDF55C6}"/>
                  </a:ext>
                </a:extLst>
              </p:cNvPr>
              <p:cNvGrpSpPr/>
              <p:nvPr/>
            </p:nvGrpSpPr>
            <p:grpSpPr>
              <a:xfrm>
                <a:off x="5257800" y="2718257"/>
                <a:ext cx="2895600" cy="2895600"/>
                <a:chOff x="1981200" y="2780387"/>
                <a:chExt cx="2895600" cy="2895600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91736A5-2F46-BF40-8382-49E8916982E2}"/>
                    </a:ext>
                  </a:extLst>
                </p:cNvPr>
                <p:cNvGrpSpPr/>
                <p:nvPr/>
              </p:nvGrpSpPr>
              <p:grpSpPr>
                <a:xfrm>
                  <a:off x="1981200" y="2780387"/>
                  <a:ext cx="2895600" cy="2895600"/>
                  <a:chOff x="2895600" y="2793087"/>
                  <a:chExt cx="2895600" cy="2895600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4C92F78-15AC-904B-A784-E50019AC9366}"/>
                      </a:ext>
                    </a:extLst>
                  </p:cNvPr>
                  <p:cNvSpPr/>
                  <p:nvPr/>
                </p:nvSpPr>
                <p:spPr>
                  <a:xfrm>
                    <a:off x="2895600" y="2793087"/>
                    <a:ext cx="2895600" cy="28956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A7831115-F304-BE48-A9D9-EBC28B584A46}"/>
                      </a:ext>
                    </a:extLst>
                  </p:cNvPr>
                  <p:cNvCxnSpPr>
                    <a:endCxn id="27" idx="6"/>
                  </p:cNvCxnSpPr>
                  <p:nvPr/>
                </p:nvCxnSpPr>
                <p:spPr>
                  <a:xfrm>
                    <a:off x="4457700" y="4240886"/>
                    <a:ext cx="1333500" cy="1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4EABCC5-B5F0-6144-A392-B19BD7D8BCFD}"/>
                      </a:ext>
                    </a:extLst>
                  </p:cNvPr>
                  <p:cNvSpPr txBox="1"/>
                  <p:nvPr/>
                </p:nvSpPr>
                <p:spPr>
                  <a:xfrm rot="19968056">
                    <a:off x="4046017" y="4271585"/>
                    <a:ext cx="56832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>
                        <a:solidFill>
                          <a:srgbClr val="FF0000"/>
                        </a:solidFill>
                      </a:rPr>
                      <a:t>p2</a:t>
                    </a: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9350B2DA-69D7-9743-AF21-3443B1FFFB77}"/>
                      </a:ext>
                    </a:extLst>
                  </p:cNvPr>
                  <p:cNvSpPr/>
                  <p:nvPr/>
                </p:nvSpPr>
                <p:spPr>
                  <a:xfrm>
                    <a:off x="3581400" y="3204184"/>
                    <a:ext cx="190500" cy="20364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EDCF77A-C06C-B04C-9843-EC87BBF95C14}"/>
                      </a:ext>
                    </a:extLst>
                  </p:cNvPr>
                  <p:cNvSpPr txBox="1"/>
                  <p:nvPr/>
                </p:nvSpPr>
                <p:spPr>
                  <a:xfrm rot="19968056">
                    <a:off x="3627364" y="2888723"/>
                    <a:ext cx="50782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/>
                      <a:t>q2</a:t>
                    </a: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EE4FCCF-D17A-DA40-8057-3E5E98CDC441}"/>
                      </a:ext>
                    </a:extLst>
                  </p:cNvPr>
                  <p:cNvSpPr/>
                  <p:nvPr/>
                </p:nvSpPr>
                <p:spPr>
                  <a:xfrm>
                    <a:off x="5410200" y="3499038"/>
                    <a:ext cx="190500" cy="203648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A2FFB7D-5AFD-CB4D-A657-77C2330D6D01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838" y="3889856"/>
                    <a:ext cx="50782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>
                        <a:solidFill>
                          <a:srgbClr val="FF0000"/>
                        </a:solidFill>
                      </a:rPr>
                      <a:t>Eps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37FE7FA-A95D-A54F-A236-B7645F602AB3}"/>
                    </a:ext>
                  </a:extLst>
                </p:cNvPr>
                <p:cNvSpPr txBox="1"/>
                <p:nvPr/>
              </p:nvSpPr>
              <p:spPr>
                <a:xfrm rot="20198487">
                  <a:off x="4110946" y="3178481"/>
                  <a:ext cx="507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q4</a:t>
                  </a:r>
                </a:p>
              </p:txBody>
            </p: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4EDD459-3691-D748-9F8A-EC03EDF87493}"/>
                  </a:ext>
                </a:extLst>
              </p:cNvPr>
              <p:cNvSpPr/>
              <p:nvPr/>
            </p:nvSpPr>
            <p:spPr>
              <a:xfrm>
                <a:off x="6668457" y="4063544"/>
                <a:ext cx="190500" cy="20364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2281A2-04A2-6A4A-AE65-595E7A68C0A1}"/>
                </a:ext>
              </a:extLst>
            </p:cNvPr>
            <p:cNvGrpSpPr/>
            <p:nvPr/>
          </p:nvGrpSpPr>
          <p:grpSpPr>
            <a:xfrm rot="19773247">
              <a:off x="1027656" y="2863207"/>
              <a:ext cx="2895600" cy="2895600"/>
              <a:chOff x="5257800" y="2718257"/>
              <a:chExt cx="2895600" cy="2895600"/>
            </a:xfrm>
            <a:noFill/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9DA88C4-2370-924F-BFF2-77639EDA6D49}"/>
                  </a:ext>
                </a:extLst>
              </p:cNvPr>
              <p:cNvGrpSpPr/>
              <p:nvPr/>
            </p:nvGrpSpPr>
            <p:grpSpPr>
              <a:xfrm>
                <a:off x="5257800" y="2718257"/>
                <a:ext cx="2895600" cy="2895600"/>
                <a:chOff x="2895600" y="2793087"/>
                <a:chExt cx="2895600" cy="2895600"/>
              </a:xfrm>
              <a:grpFill/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2A717F6-EB4E-5444-8AF8-A45F2F7A72D6}"/>
                    </a:ext>
                  </a:extLst>
                </p:cNvPr>
                <p:cNvSpPr/>
                <p:nvPr/>
              </p:nvSpPr>
              <p:spPr>
                <a:xfrm>
                  <a:off x="2895600" y="2793087"/>
                  <a:ext cx="2895600" cy="289560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F1036DEF-A5DE-354F-82C4-EBDDA8885688}"/>
                    </a:ext>
                  </a:extLst>
                </p:cNvPr>
                <p:cNvCxnSpPr>
                  <a:endCxn id="45" idx="6"/>
                </p:cNvCxnSpPr>
                <p:nvPr/>
              </p:nvCxnSpPr>
              <p:spPr>
                <a:xfrm>
                  <a:off x="4457700" y="4240886"/>
                  <a:ext cx="1333500" cy="1"/>
                </a:xfrm>
                <a:prstGeom prst="straightConnector1">
                  <a:avLst/>
                </a:prstGeom>
                <a:grpFill/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0C07FF2-A3F8-8E45-A10B-059B7AAE0B55}"/>
                    </a:ext>
                  </a:extLst>
                </p:cNvPr>
                <p:cNvSpPr txBox="1"/>
                <p:nvPr/>
              </p:nvSpPr>
              <p:spPr>
                <a:xfrm rot="1978310">
                  <a:off x="3939133" y="4207753"/>
                  <a:ext cx="599643" cy="40011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rgbClr val="FF0000"/>
                      </a:solidFill>
                    </a:rPr>
                    <a:t>p1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EB65CA01-41DE-1941-8DCA-94A652E6F030}"/>
                    </a:ext>
                  </a:extLst>
                </p:cNvPr>
                <p:cNvSpPr/>
                <p:nvPr/>
              </p:nvSpPr>
              <p:spPr>
                <a:xfrm>
                  <a:off x="3581400" y="3204184"/>
                  <a:ext cx="190500" cy="203648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6500AC63-3F54-6B42-9BBE-8821C383D262}"/>
                    </a:ext>
                  </a:extLst>
                </p:cNvPr>
                <p:cNvSpPr/>
                <p:nvPr/>
              </p:nvSpPr>
              <p:spPr>
                <a:xfrm>
                  <a:off x="4248150" y="5308376"/>
                  <a:ext cx="190500" cy="203648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C8D843C-0712-AA4E-B1D4-9E232583F735}"/>
                    </a:ext>
                  </a:extLst>
                </p:cNvPr>
                <p:cNvSpPr txBox="1"/>
                <p:nvPr/>
              </p:nvSpPr>
              <p:spPr>
                <a:xfrm rot="2057329">
                  <a:off x="3759374" y="3204184"/>
                  <a:ext cx="50782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q1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49C9A9-998F-604B-99E9-4B7118ADB22C}"/>
                    </a:ext>
                  </a:extLst>
                </p:cNvPr>
                <p:cNvSpPr txBox="1"/>
                <p:nvPr/>
              </p:nvSpPr>
              <p:spPr>
                <a:xfrm rot="1621877">
                  <a:off x="4385063" y="5301562"/>
                  <a:ext cx="50782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q3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6077C2B-7605-A24B-94B3-14F3D6CFD01A}"/>
                    </a:ext>
                  </a:extLst>
                </p:cNvPr>
                <p:cNvSpPr txBox="1"/>
                <p:nvPr/>
              </p:nvSpPr>
              <p:spPr>
                <a:xfrm>
                  <a:off x="4859838" y="3889856"/>
                  <a:ext cx="50782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Eps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CD4E3C9-1BD3-6F43-B7DA-6429E05FC5A8}"/>
                  </a:ext>
                </a:extLst>
              </p:cNvPr>
              <p:cNvSpPr/>
              <p:nvPr/>
            </p:nvSpPr>
            <p:spPr>
              <a:xfrm>
                <a:off x="6668457" y="4063544"/>
                <a:ext cx="190500" cy="20364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66A04E2-BE41-6142-86D2-F9507816CB58}"/>
                </a:ext>
              </a:extLst>
            </p:cNvPr>
            <p:cNvCxnSpPr>
              <a:cxnSpLocks/>
              <a:stCxn id="24" idx="7"/>
              <a:endCxn id="34" idx="3"/>
            </p:cNvCxnSpPr>
            <p:nvPr/>
          </p:nvCxnSpPr>
          <p:spPr>
            <a:xfrm>
              <a:off x="3814549" y="4510580"/>
              <a:ext cx="1088475" cy="2459"/>
            </a:xfrm>
            <a:prstGeom prst="straightConnector1">
              <a:avLst/>
            </a:prstGeom>
            <a:ln w="444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7C60FAF-989F-494B-A21D-D0BE69B3D560}"/>
                </a:ext>
              </a:extLst>
            </p:cNvPr>
            <p:cNvCxnSpPr>
              <a:cxnSpLocks/>
              <a:stCxn id="42" idx="5"/>
              <a:endCxn id="24" idx="2"/>
            </p:cNvCxnSpPr>
            <p:nvPr/>
          </p:nvCxnSpPr>
          <p:spPr>
            <a:xfrm>
              <a:off x="2619750" y="4308912"/>
              <a:ext cx="1017267" cy="191384"/>
            </a:xfrm>
            <a:prstGeom prst="straightConnector1">
              <a:avLst/>
            </a:prstGeom>
            <a:ln w="444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5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87F-938D-4E35-85CF-7409B662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33400"/>
            <a:ext cx="8503920" cy="492443"/>
          </a:xfrm>
        </p:spPr>
        <p:txBody>
          <a:bodyPr/>
          <a:lstStyle/>
          <a:p>
            <a:pPr algn="l"/>
            <a:r>
              <a:rPr lang="en-SG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Concept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E522D-F02C-8E4C-A42C-06E7CF4E046C}"/>
              </a:ext>
            </a:extLst>
          </p:cNvPr>
          <p:cNvSpPr/>
          <p:nvPr/>
        </p:nvSpPr>
        <p:spPr>
          <a:xfrm>
            <a:off x="435773" y="1146549"/>
            <a:ext cx="6934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>
                <a:solidFill>
                  <a:srgbClr val="FF0000"/>
                </a:solidFill>
              </a:rPr>
              <a:t>Definition 4: </a:t>
            </a:r>
            <a:r>
              <a:rPr lang="en-US" sz="2400"/>
              <a:t>(density-connected) </a:t>
            </a:r>
          </a:p>
          <a:p>
            <a:r>
              <a:rPr lang="en-US" sz="2400"/>
              <a:t>A point p is </a:t>
            </a:r>
            <a:r>
              <a:rPr lang="en-US" sz="2400" b="1" i="1">
                <a:solidFill>
                  <a:srgbClr val="FF0000"/>
                </a:solidFill>
              </a:rPr>
              <a:t>density- connected </a:t>
            </a:r>
            <a:r>
              <a:rPr lang="en-US" sz="2400"/>
              <a:t>to a point q wrt. Eps and MinPts if there is a point o such that both, p and q are </a:t>
            </a:r>
            <a:r>
              <a:rPr lang="en-US" sz="2400">
                <a:solidFill>
                  <a:srgbClr val="FF0000"/>
                </a:solidFill>
              </a:rPr>
              <a:t>density-reachable</a:t>
            </a:r>
            <a:r>
              <a:rPr lang="en-US" sz="2400"/>
              <a:t> from o wrt. Eps and MinPts.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D26C2EE-EEB5-FD42-A71E-B424D1046E6B}"/>
              </a:ext>
            </a:extLst>
          </p:cNvPr>
          <p:cNvSpPr/>
          <p:nvPr/>
        </p:nvSpPr>
        <p:spPr>
          <a:xfrm>
            <a:off x="4748576" y="3069333"/>
            <a:ext cx="45901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/>
              <a:t>If </a:t>
            </a:r>
            <a:r>
              <a:rPr lang="en-US" sz="2000">
                <a:solidFill>
                  <a:srgbClr val="FF0000"/>
                </a:solidFill>
              </a:rPr>
              <a:t>MinPts = 3</a:t>
            </a:r>
            <a:endParaRPr lang="en-US" sz="2000"/>
          </a:p>
          <a:p>
            <a:pPr marL="285750" indent="-285750">
              <a:buFont typeface="Symbol" pitchFamily="2" charset="2"/>
              <a:buChar char="Þ"/>
            </a:pPr>
            <a:r>
              <a:rPr lang="en-US" sz="2000"/>
              <a:t>p1, p2, o is a </a:t>
            </a:r>
            <a:r>
              <a:rPr lang="en-US" sz="2000">
                <a:solidFill>
                  <a:srgbClr val="FF0000"/>
                </a:solidFill>
              </a:rPr>
              <a:t>Core Point</a:t>
            </a:r>
          </a:p>
          <a:p>
            <a:r>
              <a:rPr lang="en-US" sz="2000"/>
              <a:t>+) q1 is </a:t>
            </a:r>
            <a:r>
              <a:rPr lang="en-US" sz="2000" b="1"/>
              <a:t>density-reachable </a:t>
            </a:r>
            <a:r>
              <a:rPr lang="en-US" sz="2000"/>
              <a:t>from o </a:t>
            </a:r>
            <a:br>
              <a:rPr lang="en-US" sz="2000"/>
            </a:br>
            <a:r>
              <a:rPr lang="en-US" sz="2000"/>
              <a:t>(by p1).</a:t>
            </a:r>
          </a:p>
          <a:p>
            <a:r>
              <a:rPr lang="en-US" sz="2000"/>
              <a:t>+) q2 is </a:t>
            </a:r>
            <a:r>
              <a:rPr lang="en-US" sz="2000" b="1"/>
              <a:t>density-reachable </a:t>
            </a:r>
            <a:r>
              <a:rPr lang="en-US" sz="2000"/>
              <a:t>from o </a:t>
            </a:r>
            <a:br>
              <a:rPr lang="en-US" sz="2000"/>
            </a:br>
            <a:r>
              <a:rPr lang="en-US" sz="2000"/>
              <a:t>(by p2).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US" sz="2000"/>
              <a:t>q1 is </a:t>
            </a:r>
            <a:r>
              <a:rPr lang="en-US" sz="2000" b="1"/>
              <a:t>density-connected</a:t>
            </a:r>
            <a:r>
              <a:rPr lang="en-US" sz="2000" i="1"/>
              <a:t> to q2</a:t>
            </a:r>
            <a:endParaRPr lang="en-US" sz="2000">
              <a:solidFill>
                <a:schemeClr val="accent6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79201DB-8A9A-474F-93CD-39ED6259F742}"/>
              </a:ext>
            </a:extLst>
          </p:cNvPr>
          <p:cNvGrpSpPr/>
          <p:nvPr/>
        </p:nvGrpSpPr>
        <p:grpSpPr>
          <a:xfrm>
            <a:off x="863217" y="3200400"/>
            <a:ext cx="3734182" cy="2609328"/>
            <a:chOff x="863217" y="3200400"/>
            <a:chExt cx="3734182" cy="2609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F9C524-2981-7B49-A27D-7CF22A2F7534}"/>
                </a:ext>
              </a:extLst>
            </p:cNvPr>
            <p:cNvGrpSpPr/>
            <p:nvPr/>
          </p:nvGrpSpPr>
          <p:grpSpPr>
            <a:xfrm>
              <a:off x="863217" y="3200400"/>
              <a:ext cx="3734182" cy="2609328"/>
              <a:chOff x="2951314" y="2786196"/>
              <a:chExt cx="3734182" cy="2609328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FE8A46B-3240-8049-ABDE-994566C2C15B}"/>
                  </a:ext>
                </a:extLst>
              </p:cNvPr>
              <p:cNvGrpSpPr/>
              <p:nvPr/>
            </p:nvGrpSpPr>
            <p:grpSpPr>
              <a:xfrm>
                <a:off x="2954727" y="2858840"/>
                <a:ext cx="3036243" cy="2051921"/>
                <a:chOff x="3979620" y="2718257"/>
                <a:chExt cx="4327705" cy="2895600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91736A5-2F46-BF40-8382-49E8916982E2}"/>
                    </a:ext>
                  </a:extLst>
                </p:cNvPr>
                <p:cNvGrpSpPr/>
                <p:nvPr/>
              </p:nvGrpSpPr>
              <p:grpSpPr>
                <a:xfrm>
                  <a:off x="3979620" y="2718257"/>
                  <a:ext cx="4327705" cy="2895600"/>
                  <a:chOff x="1617420" y="2793087"/>
                  <a:chExt cx="4327705" cy="2895600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4C92F78-15AC-904B-A784-E50019AC9366}"/>
                      </a:ext>
                    </a:extLst>
                  </p:cNvPr>
                  <p:cNvSpPr/>
                  <p:nvPr/>
                </p:nvSpPr>
                <p:spPr>
                  <a:xfrm>
                    <a:off x="2895600" y="2793087"/>
                    <a:ext cx="2895600" cy="28956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A7831115-F304-BE48-A9D9-EBC28B584A46}"/>
                      </a:ext>
                    </a:extLst>
                  </p:cNvPr>
                  <p:cNvCxnSpPr>
                    <a:endCxn id="27" idx="6"/>
                  </p:cNvCxnSpPr>
                  <p:nvPr/>
                </p:nvCxnSpPr>
                <p:spPr>
                  <a:xfrm>
                    <a:off x="4457700" y="4240886"/>
                    <a:ext cx="1333500" cy="1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4EABCC5-B5F0-6144-A392-B19BD7D8BCFD}"/>
                      </a:ext>
                    </a:extLst>
                  </p:cNvPr>
                  <p:cNvSpPr txBox="1"/>
                  <p:nvPr/>
                </p:nvSpPr>
                <p:spPr>
                  <a:xfrm>
                    <a:off x="3998331" y="4171702"/>
                    <a:ext cx="799086" cy="5646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>
                        <a:solidFill>
                          <a:srgbClr val="FFC000"/>
                        </a:solidFill>
                      </a:rPr>
                      <a:t>o</a:t>
                    </a: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9350B2DA-69D7-9743-AF21-3443B1FFFB77}"/>
                      </a:ext>
                    </a:extLst>
                  </p:cNvPr>
                  <p:cNvSpPr/>
                  <p:nvPr/>
                </p:nvSpPr>
                <p:spPr>
                  <a:xfrm>
                    <a:off x="2535722" y="3091311"/>
                    <a:ext cx="190501" cy="20364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EDCF77A-C06C-B04C-9843-EC87BBF95C14}"/>
                      </a:ext>
                    </a:extLst>
                  </p:cNvPr>
                  <p:cNvSpPr txBox="1"/>
                  <p:nvPr/>
                </p:nvSpPr>
                <p:spPr>
                  <a:xfrm>
                    <a:off x="1617420" y="4090899"/>
                    <a:ext cx="776521" cy="5211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/>
                      <a:t>q1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A2FFB7D-5AFD-CB4D-A657-77C2330D6D01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839" y="3765621"/>
                    <a:ext cx="1085286" cy="5211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>
                        <a:solidFill>
                          <a:srgbClr val="FF0000"/>
                        </a:solidFill>
                      </a:rPr>
                      <a:t>Eps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44EDD459-3691-D748-9F8A-EC03EDF87493}"/>
                    </a:ext>
                  </a:extLst>
                </p:cNvPr>
                <p:cNvSpPr/>
                <p:nvPr/>
              </p:nvSpPr>
              <p:spPr>
                <a:xfrm>
                  <a:off x="6668457" y="4063544"/>
                  <a:ext cx="190500" cy="203648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1B6079C-2F8C-C747-A7D7-8784A529991D}"/>
                  </a:ext>
                </a:extLst>
              </p:cNvPr>
              <p:cNvGrpSpPr/>
              <p:nvPr/>
            </p:nvGrpSpPr>
            <p:grpSpPr>
              <a:xfrm rot="20701996">
                <a:off x="2951314" y="2786196"/>
                <a:ext cx="2139494" cy="2051921"/>
                <a:chOff x="5257800" y="2718257"/>
                <a:chExt cx="3049525" cy="28956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6F6F9ED-07B1-B94F-ABC7-2F7D16B38E7A}"/>
                    </a:ext>
                  </a:extLst>
                </p:cNvPr>
                <p:cNvGrpSpPr/>
                <p:nvPr/>
              </p:nvGrpSpPr>
              <p:grpSpPr>
                <a:xfrm>
                  <a:off x="5257800" y="2718257"/>
                  <a:ext cx="3049525" cy="2895600"/>
                  <a:chOff x="2895600" y="2793087"/>
                  <a:chExt cx="3049525" cy="2895600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B11E5C9C-93C9-C64F-A6C5-6BB7D59AAC04}"/>
                      </a:ext>
                    </a:extLst>
                  </p:cNvPr>
                  <p:cNvSpPr/>
                  <p:nvPr/>
                </p:nvSpPr>
                <p:spPr>
                  <a:xfrm>
                    <a:off x="2895600" y="2793087"/>
                    <a:ext cx="2895600" cy="28956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F268C44F-093D-6E4B-B2BB-D7BD1E458B28}"/>
                      </a:ext>
                    </a:extLst>
                  </p:cNvPr>
                  <p:cNvCxnSpPr>
                    <a:endCxn id="39" idx="6"/>
                  </p:cNvCxnSpPr>
                  <p:nvPr/>
                </p:nvCxnSpPr>
                <p:spPr>
                  <a:xfrm>
                    <a:off x="4457700" y="4240887"/>
                    <a:ext cx="1333500" cy="1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B9DEF66-0B41-924F-A55D-563504669DC2}"/>
                      </a:ext>
                    </a:extLst>
                  </p:cNvPr>
                  <p:cNvSpPr txBox="1"/>
                  <p:nvPr/>
                </p:nvSpPr>
                <p:spPr>
                  <a:xfrm rot="898004">
                    <a:off x="4298322" y="3614455"/>
                    <a:ext cx="755616" cy="5646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>
                        <a:solidFill>
                          <a:srgbClr val="FF0000"/>
                        </a:solidFill>
                      </a:rPr>
                      <a:t>p1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453083A-8790-EA4D-867C-22BDC81C9798}"/>
                      </a:ext>
                    </a:extLst>
                  </p:cNvPr>
                  <p:cNvSpPr txBox="1"/>
                  <p:nvPr/>
                </p:nvSpPr>
                <p:spPr>
                  <a:xfrm rot="375230">
                    <a:off x="4859839" y="3765622"/>
                    <a:ext cx="1085286" cy="5211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>
                        <a:solidFill>
                          <a:srgbClr val="FF0000"/>
                        </a:solidFill>
                      </a:rPr>
                      <a:t>Eps</a:t>
                    </a:r>
                  </a:p>
                </p:txBody>
              </p:sp>
            </p:grp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F1A68F9-043F-2F42-A473-904F1EE3493F}"/>
                    </a:ext>
                  </a:extLst>
                </p:cNvPr>
                <p:cNvSpPr/>
                <p:nvPr/>
              </p:nvSpPr>
              <p:spPr>
                <a:xfrm>
                  <a:off x="6668457" y="4063544"/>
                  <a:ext cx="190500" cy="203648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849F89C-69F3-F449-8823-E2D958E5A6CE}"/>
                  </a:ext>
                </a:extLst>
              </p:cNvPr>
              <p:cNvGrpSpPr/>
              <p:nvPr/>
            </p:nvGrpSpPr>
            <p:grpSpPr>
              <a:xfrm rot="1108573">
                <a:off x="4546002" y="3343603"/>
                <a:ext cx="2139494" cy="2051921"/>
                <a:chOff x="5257800" y="2718257"/>
                <a:chExt cx="3049525" cy="2895600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70C746A8-BB70-AE4B-A415-5443317A1B4F}"/>
                    </a:ext>
                  </a:extLst>
                </p:cNvPr>
                <p:cNvGrpSpPr/>
                <p:nvPr/>
              </p:nvGrpSpPr>
              <p:grpSpPr>
                <a:xfrm>
                  <a:off x="5257800" y="2718257"/>
                  <a:ext cx="3049525" cy="2895600"/>
                  <a:chOff x="1981200" y="2780387"/>
                  <a:chExt cx="3049525" cy="2895600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5D91BC14-7774-0647-9ABF-3485A4F7A8E8}"/>
                      </a:ext>
                    </a:extLst>
                  </p:cNvPr>
                  <p:cNvGrpSpPr/>
                  <p:nvPr/>
                </p:nvGrpSpPr>
                <p:grpSpPr>
                  <a:xfrm>
                    <a:off x="1981200" y="2780387"/>
                    <a:ext cx="3049525" cy="2895600"/>
                    <a:chOff x="2895600" y="2793087"/>
                    <a:chExt cx="3049525" cy="2895600"/>
                  </a:xfrm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CB4E890A-704C-F943-8764-069E6FCB16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5600" y="2793087"/>
                      <a:ext cx="2895600" cy="28956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4" name="Straight Arrow Connector 63">
                      <a:extLst>
                        <a:ext uri="{FF2B5EF4-FFF2-40B4-BE49-F238E27FC236}">
                          <a16:creationId xmlns:a16="http://schemas.microsoft.com/office/drawing/2014/main" id="{9A969143-4B5F-444B-81E6-7921CE7C379E}"/>
                        </a:ext>
                      </a:extLst>
                    </p:cNvPr>
                    <p:cNvCxnSpPr>
                      <a:endCxn id="63" idx="6"/>
                    </p:cNvCxnSpPr>
                    <p:nvPr/>
                  </p:nvCxnSpPr>
                  <p:spPr>
                    <a:xfrm>
                      <a:off x="4457700" y="4240886"/>
                      <a:ext cx="1333500" cy="1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2D26C6E8-B010-324D-91B5-341C4CE72ED8}"/>
                        </a:ext>
                      </a:extLst>
                    </p:cNvPr>
                    <p:cNvSpPr txBox="1"/>
                    <p:nvPr/>
                  </p:nvSpPr>
                  <p:spPr>
                    <a:xfrm rot="19968056">
                      <a:off x="3735637" y="4168763"/>
                      <a:ext cx="755616" cy="5646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p2</a:t>
                      </a:r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804293D4-34D5-6749-BF38-6DE2B2FF16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53938" y="4790938"/>
                      <a:ext cx="190501" cy="203648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57F32C9-DD12-094F-A384-CE77D1EA34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59839" y="3765621"/>
                      <a:ext cx="1085286" cy="5211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Eps</a:t>
                      </a:r>
                    </a:p>
                  </p:txBody>
                </p:sp>
              </p:grp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6FDF928-D6CA-6E42-94AC-4205B81DF03D}"/>
                      </a:ext>
                    </a:extLst>
                  </p:cNvPr>
                  <p:cNvSpPr txBox="1"/>
                  <p:nvPr/>
                </p:nvSpPr>
                <p:spPr>
                  <a:xfrm rot="20491427">
                    <a:off x="3815216" y="4838552"/>
                    <a:ext cx="636223" cy="5211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/>
                      <a:t>q2</a:t>
                    </a:r>
                  </a:p>
                </p:txBody>
              </p:sp>
            </p:grp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5C03A1D-0094-024D-8AC5-F14E0BA38E47}"/>
                    </a:ext>
                  </a:extLst>
                </p:cNvPr>
                <p:cNvSpPr/>
                <p:nvPr/>
              </p:nvSpPr>
              <p:spPr>
                <a:xfrm>
                  <a:off x="6668457" y="4063544"/>
                  <a:ext cx="190500" cy="203648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C558C21-890B-3744-9053-812D3897EE0E}"/>
                  </a:ext>
                </a:extLst>
              </p:cNvPr>
              <p:cNvSpPr/>
              <p:nvPr/>
            </p:nvSpPr>
            <p:spPr>
              <a:xfrm rot="20701996">
                <a:off x="3070073" y="3642875"/>
                <a:ext cx="133652" cy="14431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531763A-37D7-FD46-9BAA-1C2EBDE7E867}"/>
                </a:ext>
              </a:extLst>
            </p:cNvPr>
            <p:cNvCxnSpPr>
              <a:cxnSpLocks/>
              <a:stCxn id="35" idx="2"/>
              <a:endCxn id="68" idx="5"/>
            </p:cNvCxnSpPr>
            <p:nvPr/>
          </p:nvCxnSpPr>
          <p:spPr>
            <a:xfrm flipH="1" flipV="1">
              <a:off x="1107629" y="4166323"/>
              <a:ext cx="747870" cy="80240"/>
            </a:xfrm>
            <a:prstGeom prst="straightConnector1">
              <a:avLst/>
            </a:prstGeom>
            <a:ln w="444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48014AC-8339-FA4C-AA70-9551918E1B21}"/>
                </a:ext>
              </a:extLst>
            </p:cNvPr>
            <p:cNvCxnSpPr>
              <a:cxnSpLocks/>
              <a:stCxn id="24" idx="2"/>
              <a:endCxn id="35" idx="5"/>
            </p:cNvCxnSpPr>
            <p:nvPr/>
          </p:nvCxnSpPr>
          <p:spPr>
            <a:xfrm flipH="1" flipV="1">
              <a:off x="1978885" y="4266393"/>
              <a:ext cx="774187" cy="32123"/>
            </a:xfrm>
            <a:prstGeom prst="straightConnector1">
              <a:avLst/>
            </a:prstGeom>
            <a:ln w="444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BE5A022-9006-394F-8866-E74BCD138745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2886725" y="4316272"/>
              <a:ext cx="599887" cy="399473"/>
            </a:xfrm>
            <a:prstGeom prst="straightConnector1">
              <a:avLst/>
            </a:prstGeom>
            <a:ln w="444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A0F8802-C3AB-4249-861F-86E6431F1EC3}"/>
                </a:ext>
              </a:extLst>
            </p:cNvPr>
            <p:cNvCxnSpPr>
              <a:cxnSpLocks/>
              <a:stCxn id="60" idx="5"/>
              <a:endCxn id="66" idx="1"/>
            </p:cNvCxnSpPr>
            <p:nvPr/>
          </p:nvCxnSpPr>
          <p:spPr>
            <a:xfrm>
              <a:off x="3543908" y="4842479"/>
              <a:ext cx="426761" cy="522566"/>
            </a:xfrm>
            <a:prstGeom prst="straightConnector1">
              <a:avLst/>
            </a:prstGeom>
            <a:ln w="444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2212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</TotalTime>
  <Words>2134</Words>
  <Application>Microsoft Macintosh PowerPoint</Application>
  <PresentationFormat>On-screen Show (4:3)</PresentationFormat>
  <Paragraphs>275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Times-Italic</vt:lpstr>
      <vt:lpstr>Times</vt:lpstr>
      <vt:lpstr>Courier New</vt:lpstr>
      <vt:lpstr>Century Gothic</vt:lpstr>
      <vt:lpstr>ArialMT</vt:lpstr>
      <vt:lpstr>Menlo</vt:lpstr>
      <vt:lpstr>Times-Roman</vt:lpstr>
      <vt:lpstr>Symbol</vt:lpstr>
      <vt:lpstr>Calibri Light</vt:lpstr>
      <vt:lpstr>Wingdings</vt:lpstr>
      <vt:lpstr>Calibri</vt:lpstr>
      <vt:lpstr>Times New Roman</vt:lpstr>
      <vt:lpstr>Office Theme</vt:lpstr>
      <vt:lpstr>PowerPoint Presentation</vt:lpstr>
      <vt:lpstr>PowerPoint Presentation</vt:lpstr>
      <vt:lpstr>Contents</vt:lpstr>
      <vt:lpstr>1. Introduction</vt:lpstr>
      <vt:lpstr>1. Introduction</vt:lpstr>
      <vt:lpstr>2. Concept</vt:lpstr>
      <vt:lpstr>2. Concept</vt:lpstr>
      <vt:lpstr>2. Concept</vt:lpstr>
      <vt:lpstr>2. Concept</vt:lpstr>
      <vt:lpstr>2. Concept</vt:lpstr>
      <vt:lpstr>2. Concept</vt:lpstr>
      <vt:lpstr>2. Concept</vt:lpstr>
      <vt:lpstr>2. Concept</vt:lpstr>
      <vt:lpstr>3. Algorithm</vt:lpstr>
      <vt:lpstr>3. Algorithm</vt:lpstr>
      <vt:lpstr>3. Algorithm</vt:lpstr>
      <vt:lpstr>4. Determining the Parameters Eps and MinPts</vt:lpstr>
      <vt:lpstr>4. Determining the Parameters Eps and MinPts</vt:lpstr>
      <vt:lpstr>4. Determining the Parameters Eps and MinPts</vt:lpstr>
      <vt:lpstr>4 Determining the Parameters Eps and MinPts</vt:lpstr>
      <vt:lpstr>5. Performance Evaluation Comparing DBSCAN and  CLARANS</vt:lpstr>
      <vt:lpstr>5. Performance Evaluation The effectivity (accuracy) of DBSCAN with CLARANS</vt:lpstr>
      <vt:lpstr>5. Performance Evaluation The effectivity (accuracy) of DBSCAN with CLARANS  </vt:lpstr>
      <vt:lpstr>5. Performance Evaluation To test the efficiency of DBSCAN and CLARANS </vt:lpstr>
      <vt:lpstr>5. Performance Evaluation To test the efficiency of DBSCAN and CLARANS</vt:lpstr>
      <vt:lpstr>5. Performance Evaluation</vt:lpstr>
      <vt:lpstr>6. Test Results</vt:lpstr>
      <vt:lpstr>6. Test Results</vt:lpstr>
      <vt:lpstr>6. Test Results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Cong Hoang</cp:lastModifiedBy>
  <cp:revision>216</cp:revision>
  <dcterms:created xsi:type="dcterms:W3CDTF">2021-02-06T09:21:20Z</dcterms:created>
  <dcterms:modified xsi:type="dcterms:W3CDTF">2021-04-01T04:09:32Z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2021-03-22T00:00:00Z</vt:filetime>
  </property>
  <property fmtid="{D5CDD505-2E9C-101B-9397-08002B2CF9AE}" pid="3" name="LastSaved">
    <vt:filetime>2021-02-06T00:00:00Z</vt:filetime>
  </property>
</Properties>
</file>